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16"/>
  </p:notesMasterIdLst>
  <p:sldIdLst>
    <p:sldId id="273" r:id="rId2"/>
    <p:sldId id="379" r:id="rId3"/>
    <p:sldId id="360" r:id="rId4"/>
    <p:sldId id="258" r:id="rId5"/>
    <p:sldId id="350" r:id="rId6"/>
    <p:sldId id="380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84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5"/>
            <p14:sldId id="386"/>
            <p14:sldId id="387"/>
            <p14:sldId id="388"/>
            <p14:sldId id="389"/>
            <p14:sldId id="390"/>
            <p14:sldId id="391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FF"/>
    <a:srgbClr val="FFE7F3"/>
    <a:srgbClr val="FFF1DA"/>
    <a:srgbClr val="FFF8F2"/>
    <a:srgbClr val="FFFFBA"/>
    <a:srgbClr val="FFFD78"/>
    <a:srgbClr val="DCD2C0"/>
    <a:srgbClr val="DCC5C5"/>
    <a:srgbClr val="DCC9CB"/>
    <a:srgbClr val="FF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428"/>
  </p:normalViewPr>
  <p:slideViewPr>
    <p:cSldViewPr snapToGrid="0" snapToObjects="1">
      <p:cViewPr varScale="1">
        <p:scale>
          <a:sx n="93" d="100"/>
          <a:sy n="93" d="100"/>
        </p:scale>
        <p:origin x="21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9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www.mnhaji.com/wp-content/uploads/2022/11/riadiaat_2_mutawasit22.pdf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7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8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e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39.jpe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B11F24-4D0A-FBA5-69C7-D0BF01D58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4" y="855481"/>
            <a:ext cx="8389938" cy="719137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تبث اذاعة القرآن الكريم ٣٠ حلقة من المصحف المجود كل شهر ، فكم عدد الحلقات التي تبثها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الإذاعة في ثمانية أشهر ؟</a:t>
            </a:r>
            <a:endParaRPr lang="en-US" altLang="ar-SA" sz="2000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374BA1D-2F76-107B-8F0D-8C2B7115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2" y="61731"/>
            <a:ext cx="3724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63">
            <a:extLst>
              <a:ext uri="{FF2B5EF4-FFF2-40B4-BE49-F238E27FC236}">
                <a16:creationId xmlns:a16="http://schemas.microsoft.com/office/drawing/2014/main" id="{8ABA97B2-4B65-5B55-C455-8B3A37068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605487"/>
              </p:ext>
            </p:extLst>
          </p:nvPr>
        </p:nvGraphicFramePr>
        <p:xfrm>
          <a:off x="1955799" y="2079443"/>
          <a:ext cx="8461375" cy="1706816"/>
        </p:xfrm>
        <a:graphic>
          <a:graphicData uri="http://schemas.openxmlformats.org/drawingml/2006/table">
            <a:tbl>
              <a:tblPr rtl="1"/>
              <a:tblGrid>
                <a:gridCol w="941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1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82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413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565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البث خلال الأشهر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في شهر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في شهرين 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في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٣ أشهر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في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٤ أشهر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في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٥ أشهر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في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٦ أشهر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في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٧ أشهر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في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٨ أشهر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0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عدد الحلقات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99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 Box 64">
            <a:extLst>
              <a:ext uri="{FF2B5EF4-FFF2-40B4-BE49-F238E27FC236}">
                <a16:creationId xmlns:a16="http://schemas.microsoft.com/office/drawing/2014/main" id="{E8D66559-3807-22DB-BB1F-7714D1C17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3987" y="3246256"/>
            <a:ext cx="579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٦٠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5D2518D-9C1D-2067-4157-294AC4E32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0612" y="3251018"/>
            <a:ext cx="579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٣٠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13" name="Text Box 65">
            <a:extLst>
              <a:ext uri="{FF2B5EF4-FFF2-40B4-BE49-F238E27FC236}">
                <a16:creationId xmlns:a16="http://schemas.microsoft.com/office/drawing/2014/main" id="{A4B64475-B03E-CD39-10F4-B4F99C038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324" y="3244668"/>
            <a:ext cx="579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١٢٠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14" name="Text Box 66">
            <a:extLst>
              <a:ext uri="{FF2B5EF4-FFF2-40B4-BE49-F238E27FC236}">
                <a16:creationId xmlns:a16="http://schemas.microsoft.com/office/drawing/2014/main" id="{79E4AAFF-D62C-3EEE-E576-4DB761FF7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49" y="3249431"/>
            <a:ext cx="579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٩٠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16" name="Text Box 67">
            <a:extLst>
              <a:ext uri="{FF2B5EF4-FFF2-40B4-BE49-F238E27FC236}">
                <a16:creationId xmlns:a16="http://schemas.microsoft.com/office/drawing/2014/main" id="{33247A63-408E-843C-304A-036045DEA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6849" y="3239906"/>
            <a:ext cx="579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١٨٠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17" name="Text Box 68">
            <a:extLst>
              <a:ext uri="{FF2B5EF4-FFF2-40B4-BE49-F238E27FC236}">
                <a16:creationId xmlns:a16="http://schemas.microsoft.com/office/drawing/2014/main" id="{1A465209-216E-1CEC-79FC-77BF3E796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4" y="3244668"/>
            <a:ext cx="579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١٥٠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18" name="Text Box 69">
            <a:extLst>
              <a:ext uri="{FF2B5EF4-FFF2-40B4-BE49-F238E27FC236}">
                <a16:creationId xmlns:a16="http://schemas.microsoft.com/office/drawing/2014/main" id="{CE4EB65A-660F-CA68-388F-A310D5105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7" y="3238318"/>
            <a:ext cx="579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٢٤٠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19" name="Text Box 70">
            <a:extLst>
              <a:ext uri="{FF2B5EF4-FFF2-40B4-BE49-F238E27FC236}">
                <a16:creationId xmlns:a16="http://schemas.microsoft.com/office/drawing/2014/main" id="{408D6A5E-31AE-E487-D128-7FCF37379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2" y="3243081"/>
            <a:ext cx="579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٢١٠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grpSp>
        <p:nvGrpSpPr>
          <p:cNvPr id="20" name="Group 73">
            <a:extLst>
              <a:ext uri="{FF2B5EF4-FFF2-40B4-BE49-F238E27FC236}">
                <a16:creationId xmlns:a16="http://schemas.microsoft.com/office/drawing/2014/main" id="{29E1BE56-5A3F-3923-C55A-0A595291EAB4}"/>
              </a:ext>
            </a:extLst>
          </p:cNvPr>
          <p:cNvGrpSpPr>
            <a:grpSpLocks/>
          </p:cNvGrpSpPr>
          <p:nvPr/>
        </p:nvGrpSpPr>
        <p:grpSpPr bwMode="auto">
          <a:xfrm>
            <a:off x="8210549" y="3639956"/>
            <a:ext cx="687388" cy="984250"/>
            <a:chOff x="4212" y="3249"/>
            <a:chExt cx="433" cy="620"/>
          </a:xfrm>
        </p:grpSpPr>
        <p:sp>
          <p:nvSpPr>
            <p:cNvPr id="21" name="Arc 71">
              <a:extLst>
                <a:ext uri="{FF2B5EF4-FFF2-40B4-BE49-F238E27FC236}">
                  <a16:creationId xmlns:a16="http://schemas.microsoft.com/office/drawing/2014/main" id="{51D5DF20-9F5C-6A45-59CB-288E06E6F27E}"/>
                </a:ext>
              </a:extLst>
            </p:cNvPr>
            <p:cNvSpPr>
              <a:spLocks/>
            </p:cNvSpPr>
            <p:nvPr/>
          </p:nvSpPr>
          <p:spPr bwMode="auto">
            <a:xfrm rot="13585926" flipH="1">
              <a:off x="4252" y="3238"/>
              <a:ext cx="318" cy="34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thinThick">
              <a:solidFill>
                <a:srgbClr val="99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2" name="Text Box 72">
              <a:extLst>
                <a:ext uri="{FF2B5EF4-FFF2-40B4-BE49-F238E27FC236}">
                  <a16:creationId xmlns:a16="http://schemas.microsoft.com/office/drawing/2014/main" id="{5A8C85E8-8A81-DC27-691B-BA6289E25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3539"/>
              <a:ext cx="4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/>
                <a:t>+ ٣٠</a:t>
              </a:r>
              <a:endParaRPr lang="en-US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74">
            <a:extLst>
              <a:ext uri="{FF2B5EF4-FFF2-40B4-BE49-F238E27FC236}">
                <a16:creationId xmlns:a16="http://schemas.microsoft.com/office/drawing/2014/main" id="{708DA072-2A1E-7561-115C-B3DBB26E3C43}"/>
              </a:ext>
            </a:extLst>
          </p:cNvPr>
          <p:cNvGrpSpPr>
            <a:grpSpLocks/>
          </p:cNvGrpSpPr>
          <p:nvPr/>
        </p:nvGrpSpPr>
        <p:grpSpPr bwMode="auto">
          <a:xfrm>
            <a:off x="7283449" y="3639956"/>
            <a:ext cx="687388" cy="984250"/>
            <a:chOff x="4212" y="3249"/>
            <a:chExt cx="433" cy="620"/>
          </a:xfrm>
        </p:grpSpPr>
        <p:sp>
          <p:nvSpPr>
            <p:cNvPr id="24" name="Arc 75">
              <a:extLst>
                <a:ext uri="{FF2B5EF4-FFF2-40B4-BE49-F238E27FC236}">
                  <a16:creationId xmlns:a16="http://schemas.microsoft.com/office/drawing/2014/main" id="{574D484D-8548-901C-F9A1-8FAE9CAA8A39}"/>
                </a:ext>
              </a:extLst>
            </p:cNvPr>
            <p:cNvSpPr>
              <a:spLocks/>
            </p:cNvSpPr>
            <p:nvPr/>
          </p:nvSpPr>
          <p:spPr bwMode="auto">
            <a:xfrm rot="13585926" flipH="1">
              <a:off x="4252" y="3238"/>
              <a:ext cx="318" cy="34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thinThick">
              <a:solidFill>
                <a:srgbClr val="99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5" name="Text Box 76">
              <a:extLst>
                <a:ext uri="{FF2B5EF4-FFF2-40B4-BE49-F238E27FC236}">
                  <a16:creationId xmlns:a16="http://schemas.microsoft.com/office/drawing/2014/main" id="{FC603A3F-21B8-8540-153F-DF5FBD6A1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3539"/>
              <a:ext cx="4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/>
                <a:t>+ ٣٠</a:t>
              </a:r>
              <a:endParaRPr lang="en-US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77">
            <a:extLst>
              <a:ext uri="{FF2B5EF4-FFF2-40B4-BE49-F238E27FC236}">
                <a16:creationId xmlns:a16="http://schemas.microsoft.com/office/drawing/2014/main" id="{4FF36423-C21C-C3FB-42F5-A5A740DA1AAA}"/>
              </a:ext>
            </a:extLst>
          </p:cNvPr>
          <p:cNvGrpSpPr>
            <a:grpSpLocks/>
          </p:cNvGrpSpPr>
          <p:nvPr/>
        </p:nvGrpSpPr>
        <p:grpSpPr bwMode="auto">
          <a:xfrm>
            <a:off x="6338887" y="3639956"/>
            <a:ext cx="687387" cy="984250"/>
            <a:chOff x="4212" y="3249"/>
            <a:chExt cx="433" cy="620"/>
          </a:xfrm>
        </p:grpSpPr>
        <p:sp>
          <p:nvSpPr>
            <p:cNvPr id="27" name="Arc 78">
              <a:extLst>
                <a:ext uri="{FF2B5EF4-FFF2-40B4-BE49-F238E27FC236}">
                  <a16:creationId xmlns:a16="http://schemas.microsoft.com/office/drawing/2014/main" id="{BCF0E57A-49D3-AB1C-12FA-1D54E1DC533F}"/>
                </a:ext>
              </a:extLst>
            </p:cNvPr>
            <p:cNvSpPr>
              <a:spLocks/>
            </p:cNvSpPr>
            <p:nvPr/>
          </p:nvSpPr>
          <p:spPr bwMode="auto">
            <a:xfrm rot="13585926" flipH="1">
              <a:off x="4252" y="3238"/>
              <a:ext cx="318" cy="34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thinThick">
              <a:solidFill>
                <a:srgbClr val="99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8" name="Text Box 79">
              <a:extLst>
                <a:ext uri="{FF2B5EF4-FFF2-40B4-BE49-F238E27FC236}">
                  <a16:creationId xmlns:a16="http://schemas.microsoft.com/office/drawing/2014/main" id="{9551407B-2A4A-6D1B-669C-63D80E02B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3539"/>
              <a:ext cx="4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/>
                <a:t>+ ٣٠</a:t>
              </a:r>
              <a:endParaRPr lang="en-US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80">
            <a:extLst>
              <a:ext uri="{FF2B5EF4-FFF2-40B4-BE49-F238E27FC236}">
                <a16:creationId xmlns:a16="http://schemas.microsoft.com/office/drawing/2014/main" id="{2D6CDB06-0F22-5644-B8C5-49983C051C93}"/>
              </a:ext>
            </a:extLst>
          </p:cNvPr>
          <p:cNvGrpSpPr>
            <a:grpSpLocks/>
          </p:cNvGrpSpPr>
          <p:nvPr/>
        </p:nvGrpSpPr>
        <p:grpSpPr bwMode="auto">
          <a:xfrm>
            <a:off x="5411787" y="3639956"/>
            <a:ext cx="687387" cy="984250"/>
            <a:chOff x="4212" y="3249"/>
            <a:chExt cx="433" cy="620"/>
          </a:xfrm>
        </p:grpSpPr>
        <p:sp>
          <p:nvSpPr>
            <p:cNvPr id="30" name="Arc 81">
              <a:extLst>
                <a:ext uri="{FF2B5EF4-FFF2-40B4-BE49-F238E27FC236}">
                  <a16:creationId xmlns:a16="http://schemas.microsoft.com/office/drawing/2014/main" id="{A2D75021-9540-9B4D-6664-7FFCA7C2D5BA}"/>
                </a:ext>
              </a:extLst>
            </p:cNvPr>
            <p:cNvSpPr>
              <a:spLocks/>
            </p:cNvSpPr>
            <p:nvPr/>
          </p:nvSpPr>
          <p:spPr bwMode="auto">
            <a:xfrm rot="13585926" flipH="1">
              <a:off x="4252" y="3238"/>
              <a:ext cx="318" cy="34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thinThick">
              <a:solidFill>
                <a:srgbClr val="99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1" name="Text Box 82">
              <a:extLst>
                <a:ext uri="{FF2B5EF4-FFF2-40B4-BE49-F238E27FC236}">
                  <a16:creationId xmlns:a16="http://schemas.microsoft.com/office/drawing/2014/main" id="{4B124260-CE7F-54C7-0DBD-F4783FB5DB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3539"/>
              <a:ext cx="4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/>
                <a:t>+ ٣٠</a:t>
              </a:r>
              <a:endParaRPr lang="en-US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83">
            <a:extLst>
              <a:ext uri="{FF2B5EF4-FFF2-40B4-BE49-F238E27FC236}">
                <a16:creationId xmlns:a16="http://schemas.microsoft.com/office/drawing/2014/main" id="{AB0E0B4A-8A30-6352-A390-FE7AB63D93D3}"/>
              </a:ext>
            </a:extLst>
          </p:cNvPr>
          <p:cNvGrpSpPr>
            <a:grpSpLocks/>
          </p:cNvGrpSpPr>
          <p:nvPr/>
        </p:nvGrpSpPr>
        <p:grpSpPr bwMode="auto">
          <a:xfrm>
            <a:off x="4475162" y="3639956"/>
            <a:ext cx="687387" cy="984250"/>
            <a:chOff x="4212" y="3249"/>
            <a:chExt cx="433" cy="620"/>
          </a:xfrm>
        </p:grpSpPr>
        <p:sp>
          <p:nvSpPr>
            <p:cNvPr id="33" name="Arc 84">
              <a:extLst>
                <a:ext uri="{FF2B5EF4-FFF2-40B4-BE49-F238E27FC236}">
                  <a16:creationId xmlns:a16="http://schemas.microsoft.com/office/drawing/2014/main" id="{5139B23A-73B7-A161-A641-75DD1D5E0A2C}"/>
                </a:ext>
              </a:extLst>
            </p:cNvPr>
            <p:cNvSpPr>
              <a:spLocks/>
            </p:cNvSpPr>
            <p:nvPr/>
          </p:nvSpPr>
          <p:spPr bwMode="auto">
            <a:xfrm rot="13585926" flipH="1">
              <a:off x="4252" y="3238"/>
              <a:ext cx="318" cy="34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thinThick">
              <a:solidFill>
                <a:srgbClr val="99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4" name="Text Box 85">
              <a:extLst>
                <a:ext uri="{FF2B5EF4-FFF2-40B4-BE49-F238E27FC236}">
                  <a16:creationId xmlns:a16="http://schemas.microsoft.com/office/drawing/2014/main" id="{DE38145C-AC6F-E1D9-1648-347B19481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3539"/>
              <a:ext cx="4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/>
                <a:t>+ ٣٠</a:t>
              </a:r>
              <a:endParaRPr lang="en-US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86">
            <a:extLst>
              <a:ext uri="{FF2B5EF4-FFF2-40B4-BE49-F238E27FC236}">
                <a16:creationId xmlns:a16="http://schemas.microsoft.com/office/drawing/2014/main" id="{78ABE8A9-1A4C-F9EE-13B3-E58CE9B41041}"/>
              </a:ext>
            </a:extLst>
          </p:cNvPr>
          <p:cNvGrpSpPr>
            <a:grpSpLocks/>
          </p:cNvGrpSpPr>
          <p:nvPr/>
        </p:nvGrpSpPr>
        <p:grpSpPr bwMode="auto">
          <a:xfrm>
            <a:off x="3530599" y="3639956"/>
            <a:ext cx="687388" cy="984250"/>
            <a:chOff x="4212" y="3249"/>
            <a:chExt cx="433" cy="620"/>
          </a:xfrm>
        </p:grpSpPr>
        <p:sp>
          <p:nvSpPr>
            <p:cNvPr id="36" name="Arc 87">
              <a:extLst>
                <a:ext uri="{FF2B5EF4-FFF2-40B4-BE49-F238E27FC236}">
                  <a16:creationId xmlns:a16="http://schemas.microsoft.com/office/drawing/2014/main" id="{8477D35A-B71F-E04C-76D1-312461CA586C}"/>
                </a:ext>
              </a:extLst>
            </p:cNvPr>
            <p:cNvSpPr>
              <a:spLocks/>
            </p:cNvSpPr>
            <p:nvPr/>
          </p:nvSpPr>
          <p:spPr bwMode="auto">
            <a:xfrm rot="13585926" flipH="1">
              <a:off x="4252" y="3238"/>
              <a:ext cx="318" cy="34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thinThick">
              <a:solidFill>
                <a:srgbClr val="99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37" name="Text Box 88">
              <a:extLst>
                <a:ext uri="{FF2B5EF4-FFF2-40B4-BE49-F238E27FC236}">
                  <a16:creationId xmlns:a16="http://schemas.microsoft.com/office/drawing/2014/main" id="{E725BFED-3CC1-1F8F-E8B3-38FCF22B1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3539"/>
              <a:ext cx="4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/>
                <a:t>+ ٣٠</a:t>
              </a:r>
              <a:endParaRPr lang="en-US" altLang="ar-SA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89">
            <a:extLst>
              <a:ext uri="{FF2B5EF4-FFF2-40B4-BE49-F238E27FC236}">
                <a16:creationId xmlns:a16="http://schemas.microsoft.com/office/drawing/2014/main" id="{541B215A-05B9-69D2-66F4-EB83571312AB}"/>
              </a:ext>
            </a:extLst>
          </p:cNvPr>
          <p:cNvGrpSpPr>
            <a:grpSpLocks/>
          </p:cNvGrpSpPr>
          <p:nvPr/>
        </p:nvGrpSpPr>
        <p:grpSpPr bwMode="auto">
          <a:xfrm>
            <a:off x="2603499" y="3639956"/>
            <a:ext cx="687388" cy="984250"/>
            <a:chOff x="4212" y="3249"/>
            <a:chExt cx="433" cy="620"/>
          </a:xfrm>
        </p:grpSpPr>
        <p:sp>
          <p:nvSpPr>
            <p:cNvPr id="39" name="Arc 90">
              <a:extLst>
                <a:ext uri="{FF2B5EF4-FFF2-40B4-BE49-F238E27FC236}">
                  <a16:creationId xmlns:a16="http://schemas.microsoft.com/office/drawing/2014/main" id="{9E502B42-B46F-5345-C0CB-41CEBB72515D}"/>
                </a:ext>
              </a:extLst>
            </p:cNvPr>
            <p:cNvSpPr>
              <a:spLocks/>
            </p:cNvSpPr>
            <p:nvPr/>
          </p:nvSpPr>
          <p:spPr bwMode="auto">
            <a:xfrm rot="13585926" flipH="1">
              <a:off x="4252" y="3238"/>
              <a:ext cx="318" cy="340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5 h 21600"/>
                <a:gd name="T4" fmla="*/ 0 w 21600"/>
                <a:gd name="T5" fmla="*/ 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 cmpd="thinThick">
              <a:solidFill>
                <a:srgbClr val="9999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0" name="Text Box 91">
              <a:extLst>
                <a:ext uri="{FF2B5EF4-FFF2-40B4-BE49-F238E27FC236}">
                  <a16:creationId xmlns:a16="http://schemas.microsoft.com/office/drawing/2014/main" id="{198B54A2-5FA0-4413-2A60-8A5D75227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2" y="3539"/>
              <a:ext cx="43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/>
                <a:t>+ ٣٠</a:t>
              </a:r>
              <a:endParaRPr lang="en-US" altLang="ar-SA" sz="2800" b="1">
                <a:solidFill>
                  <a:srgbClr val="FF0000"/>
                </a:solidFill>
              </a:endParaRPr>
            </a:p>
          </p:txBody>
        </p:sp>
      </p:grpSp>
      <p:sp>
        <p:nvSpPr>
          <p:cNvPr id="41" name="Rectangle 97">
            <a:extLst>
              <a:ext uri="{FF2B5EF4-FFF2-40B4-BE49-F238E27FC236}">
                <a16:creationId xmlns:a16="http://schemas.microsoft.com/office/drawing/2014/main" id="{D13A6B0D-016E-9651-58CF-49F22258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2" y="5319531"/>
            <a:ext cx="7451725" cy="118745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2" name="Text Box 92">
            <a:extLst>
              <a:ext uri="{FF2B5EF4-FFF2-40B4-BE49-F238E27FC236}">
                <a16:creationId xmlns:a16="http://schemas.microsoft.com/office/drawing/2014/main" id="{F8513522-9685-2D81-FC93-8A6BAD276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174" y="5462406"/>
            <a:ext cx="212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عدد الحلقات في الشهر =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43" name="Text Box 93">
            <a:extLst>
              <a:ext uri="{FF2B5EF4-FFF2-40B4-BE49-F238E27FC236}">
                <a16:creationId xmlns:a16="http://schemas.microsoft.com/office/drawing/2014/main" id="{D4D5955B-7DBE-A88A-CED8-6F63D80B5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499" y="5462406"/>
            <a:ext cx="90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٣٠ حلقة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44" name="Text Box 94">
            <a:extLst>
              <a:ext uri="{FF2B5EF4-FFF2-40B4-BE49-F238E27FC236}">
                <a16:creationId xmlns:a16="http://schemas.microsoft.com/office/drawing/2014/main" id="{1983654A-3377-45DA-3359-943409B77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7" y="6030731"/>
            <a:ext cx="219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عدد الحلقات في ٨ أشهر =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45" name="Text Box 95">
            <a:extLst>
              <a:ext uri="{FF2B5EF4-FFF2-40B4-BE49-F238E27FC236}">
                <a16:creationId xmlns:a16="http://schemas.microsoft.com/office/drawing/2014/main" id="{D514A9DB-B867-07F4-1B97-6AAE6A2C0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599" y="6030731"/>
            <a:ext cx="104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٨ × ٣٠ =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46" name="Text Box 96">
            <a:extLst>
              <a:ext uri="{FF2B5EF4-FFF2-40B4-BE49-F238E27FC236}">
                <a16:creationId xmlns:a16="http://schemas.microsoft.com/office/drawing/2014/main" id="{68993C45-B52C-DF7F-DE62-2EDDC9392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49" y="6022793"/>
            <a:ext cx="104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٢٤٠ حلقة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47" name="Text Box 98">
            <a:extLst>
              <a:ext uri="{FF2B5EF4-FFF2-40B4-BE49-F238E27FC236}">
                <a16:creationId xmlns:a16="http://schemas.microsoft.com/office/drawing/2014/main" id="{53BDB64D-4AA7-AF01-843F-3D31ADF49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4" y="4635318"/>
            <a:ext cx="223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عدد الحلقات في ٨ أشهر =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48" name="Text Box 99">
            <a:extLst>
              <a:ext uri="{FF2B5EF4-FFF2-40B4-BE49-F238E27FC236}">
                <a16:creationId xmlns:a16="http://schemas.microsoft.com/office/drawing/2014/main" id="{C6A9E8A9-457E-A1E0-DEA4-CC4396E4C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4674" y="4635318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٢٤٠ حلقة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49" name="Rectangle 100">
            <a:extLst>
              <a:ext uri="{FF2B5EF4-FFF2-40B4-BE49-F238E27FC236}">
                <a16:creationId xmlns:a16="http://schemas.microsoft.com/office/drawing/2014/main" id="{C7A159F4-4B49-113D-FEDA-9FD294375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799" y="3101793"/>
            <a:ext cx="936625" cy="719138"/>
          </a:xfrm>
          <a:prstGeom prst="rect">
            <a:avLst/>
          </a:prstGeom>
          <a:solidFill>
            <a:srgbClr val="FF9933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</p:spTree>
    <p:extLst>
      <p:ext uri="{BB962C8B-B14F-4D97-AF65-F5344CB8AC3E}">
        <p14:creationId xmlns:p14="http://schemas.microsoft.com/office/powerpoint/2010/main" val="1219056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5309D5-2957-6C06-2C17-6274802A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5784" y="938608"/>
            <a:ext cx="8389938" cy="719137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ما نسبة الموظفين الحاصلين على راتب من  ٣٠٠١ – ٧٠٠٠ ريال  ؟</a:t>
            </a:r>
            <a:endParaRPr lang="en-US" altLang="ar-SA" sz="20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BF54BF-8BDC-F8CF-F321-E27D4C39B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922" y="144858"/>
            <a:ext cx="3724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4">
            <a:extLst>
              <a:ext uri="{FF2B5EF4-FFF2-40B4-BE49-F238E27FC236}">
                <a16:creationId xmlns:a16="http://schemas.microsoft.com/office/drawing/2014/main" id="{488A0A6F-DBDB-0C89-FB6E-C9E5EA045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584" y="1897458"/>
            <a:ext cx="4575175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6">
            <a:extLst>
              <a:ext uri="{FF2B5EF4-FFF2-40B4-BE49-F238E27FC236}">
                <a16:creationId xmlns:a16="http://schemas.microsoft.com/office/drawing/2014/main" id="{91909698-4A30-FBDC-8788-E5749C77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097" y="3940570"/>
            <a:ext cx="4462462" cy="1692275"/>
          </a:xfrm>
          <a:prstGeom prst="rect">
            <a:avLst/>
          </a:prstGeom>
          <a:solidFill>
            <a:srgbClr val="0066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3DB4D407-59AB-5067-F9BD-C7A85516A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384" y="2665808"/>
            <a:ext cx="1150938" cy="3384550"/>
          </a:xfrm>
          <a:prstGeom prst="rect">
            <a:avLst/>
          </a:prstGeom>
          <a:solidFill>
            <a:srgbClr val="0066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Rectangle 78">
            <a:extLst>
              <a:ext uri="{FF2B5EF4-FFF2-40B4-BE49-F238E27FC236}">
                <a16:creationId xmlns:a16="http://schemas.microsoft.com/office/drawing/2014/main" id="{FE2AEB9A-A0EC-5AC3-88DC-0D55EA49F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097" y="6044008"/>
            <a:ext cx="1165225" cy="468312"/>
          </a:xfrm>
          <a:prstGeom prst="rect">
            <a:avLst/>
          </a:prstGeom>
          <a:solidFill>
            <a:srgbClr val="0066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٢٩</a:t>
            </a:r>
            <a:endParaRPr lang="en-US" altLang="ar-SA" sz="2400" b="1"/>
          </a:p>
        </p:txBody>
      </p:sp>
      <p:sp>
        <p:nvSpPr>
          <p:cNvPr id="14" name="Rectangle 80">
            <a:extLst>
              <a:ext uri="{FF2B5EF4-FFF2-40B4-BE49-F238E27FC236}">
                <a16:creationId xmlns:a16="http://schemas.microsoft.com/office/drawing/2014/main" id="{B234E7E5-2F9E-3B9B-0BFE-8076E3468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447" y="3934220"/>
            <a:ext cx="503237" cy="1690688"/>
          </a:xfrm>
          <a:prstGeom prst="rect">
            <a:avLst/>
          </a:prstGeom>
          <a:solidFill>
            <a:srgbClr val="0066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١١</a:t>
            </a:r>
            <a:endParaRPr lang="en-US" altLang="ar-SA" sz="2400" b="1"/>
          </a:p>
        </p:txBody>
      </p:sp>
      <p:grpSp>
        <p:nvGrpSpPr>
          <p:cNvPr id="16" name="Group 132">
            <a:extLst>
              <a:ext uri="{FF2B5EF4-FFF2-40B4-BE49-F238E27FC236}">
                <a16:creationId xmlns:a16="http://schemas.microsoft.com/office/drawing/2014/main" id="{FDA8B2C4-1694-45EA-E9BE-01C4DE40A064}"/>
              </a:ext>
            </a:extLst>
          </p:cNvPr>
          <p:cNvGrpSpPr>
            <a:grpSpLocks/>
          </p:cNvGrpSpPr>
          <p:nvPr/>
        </p:nvGrpSpPr>
        <p:grpSpPr bwMode="auto">
          <a:xfrm>
            <a:off x="7759234" y="1837133"/>
            <a:ext cx="2376488" cy="1016000"/>
            <a:chOff x="4082" y="1139"/>
            <a:chExt cx="1497" cy="640"/>
          </a:xfrm>
        </p:grpSpPr>
        <p:sp>
          <p:nvSpPr>
            <p:cNvPr id="17" name="Text Box 82">
              <a:extLst>
                <a:ext uri="{FF2B5EF4-FFF2-40B4-BE49-F238E27FC236}">
                  <a16:creationId xmlns:a16="http://schemas.microsoft.com/office/drawing/2014/main" id="{73974C90-A9AE-0D4A-25E2-B3859959F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" y="1139"/>
              <a:ext cx="1225" cy="640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عدد الموظفين الحاصلين على راتب من ٣٠٠١ – ٧٠٠٠</a:t>
              </a:r>
              <a:endParaRPr lang="en-US" altLang="ar-SA" sz="2000" b="1"/>
            </a:p>
          </p:txBody>
        </p:sp>
        <p:sp>
          <p:nvSpPr>
            <p:cNvPr id="18" name="Text Box 83">
              <a:extLst>
                <a:ext uri="{FF2B5EF4-FFF2-40B4-BE49-F238E27FC236}">
                  <a16:creationId xmlns:a16="http://schemas.microsoft.com/office/drawing/2014/main" id="{E7D1866F-34D0-D027-D446-D9A1EB20E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2" y="1343"/>
              <a:ext cx="272" cy="256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  <a:endParaRPr lang="en-US" altLang="ar-SA" sz="2000" b="1"/>
            </a:p>
          </p:txBody>
        </p:sp>
      </p:grpSp>
      <p:sp>
        <p:nvSpPr>
          <p:cNvPr id="19" name="Text Box 84">
            <a:extLst>
              <a:ext uri="{FF2B5EF4-FFF2-40B4-BE49-F238E27FC236}">
                <a16:creationId xmlns:a16="http://schemas.microsoft.com/office/drawing/2014/main" id="{DECC0573-EB31-FECF-21D4-2346F922B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484" y="2160983"/>
            <a:ext cx="53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١١</a:t>
            </a:r>
            <a:endParaRPr lang="en-US" altLang="ar-SA" sz="2000" b="1"/>
          </a:p>
        </p:txBody>
      </p:sp>
      <p:grpSp>
        <p:nvGrpSpPr>
          <p:cNvPr id="20" name="Group 133">
            <a:extLst>
              <a:ext uri="{FF2B5EF4-FFF2-40B4-BE49-F238E27FC236}">
                <a16:creationId xmlns:a16="http://schemas.microsoft.com/office/drawing/2014/main" id="{F718898A-7C71-9B8C-4FD5-4ECEDEF89811}"/>
              </a:ext>
            </a:extLst>
          </p:cNvPr>
          <p:cNvGrpSpPr>
            <a:grpSpLocks/>
          </p:cNvGrpSpPr>
          <p:nvPr/>
        </p:nvGrpSpPr>
        <p:grpSpPr bwMode="auto">
          <a:xfrm>
            <a:off x="7759234" y="2975370"/>
            <a:ext cx="2376488" cy="412750"/>
            <a:chOff x="4082" y="1856"/>
            <a:chExt cx="1497" cy="260"/>
          </a:xfrm>
        </p:grpSpPr>
        <p:sp>
          <p:nvSpPr>
            <p:cNvPr id="21" name="Text Box 87">
              <a:extLst>
                <a:ext uri="{FF2B5EF4-FFF2-40B4-BE49-F238E27FC236}">
                  <a16:creationId xmlns:a16="http://schemas.microsoft.com/office/drawing/2014/main" id="{0BE77110-A0D0-066B-B1A0-DDAECCC7E5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" y="1860"/>
              <a:ext cx="1225" cy="256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عدد الموظفين الكلي</a:t>
              </a:r>
              <a:endParaRPr lang="en-US" altLang="ar-SA" sz="2000" b="1"/>
            </a:p>
          </p:txBody>
        </p:sp>
        <p:sp>
          <p:nvSpPr>
            <p:cNvPr id="22" name="Text Box 88">
              <a:extLst>
                <a:ext uri="{FF2B5EF4-FFF2-40B4-BE49-F238E27FC236}">
                  <a16:creationId xmlns:a16="http://schemas.microsoft.com/office/drawing/2014/main" id="{F52FC937-3682-54F1-E3C3-AEE046BB7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2" y="1856"/>
              <a:ext cx="272" cy="256"/>
            </a:xfrm>
            <a:prstGeom prst="rect">
              <a:avLst/>
            </a:prstGeom>
            <a:noFill/>
            <a:ln w="9525">
              <a:solidFill>
                <a:srgbClr val="00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  <a:endParaRPr lang="en-US" altLang="ar-SA" sz="2000" b="1"/>
            </a:p>
          </p:txBody>
        </p:sp>
      </p:grpSp>
      <p:grpSp>
        <p:nvGrpSpPr>
          <p:cNvPr id="23" name="Group 108">
            <a:extLst>
              <a:ext uri="{FF2B5EF4-FFF2-40B4-BE49-F238E27FC236}">
                <a16:creationId xmlns:a16="http://schemas.microsoft.com/office/drawing/2014/main" id="{87E213E7-D4C9-7606-3641-4EFF8C63866F}"/>
              </a:ext>
            </a:extLst>
          </p:cNvPr>
          <p:cNvGrpSpPr>
            <a:grpSpLocks/>
          </p:cNvGrpSpPr>
          <p:nvPr/>
        </p:nvGrpSpPr>
        <p:grpSpPr bwMode="auto">
          <a:xfrm>
            <a:off x="8537109" y="3781820"/>
            <a:ext cx="554038" cy="757238"/>
            <a:chOff x="3969" y="2341"/>
            <a:chExt cx="349" cy="477"/>
          </a:xfrm>
        </p:grpSpPr>
        <p:sp>
          <p:nvSpPr>
            <p:cNvPr id="24" name="Text Box 89">
              <a:extLst>
                <a:ext uri="{FF2B5EF4-FFF2-40B4-BE49-F238E27FC236}">
                  <a16:creationId xmlns:a16="http://schemas.microsoft.com/office/drawing/2014/main" id="{D4B961A3-ECAA-D5DD-D322-4979CC1CC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" y="2568"/>
              <a:ext cx="3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٢٩</a:t>
              </a:r>
              <a:endParaRPr lang="en-US" altLang="ar-SA" sz="2000" b="1"/>
            </a:p>
          </p:txBody>
        </p:sp>
        <p:sp>
          <p:nvSpPr>
            <p:cNvPr id="25" name="Text Box 106">
              <a:extLst>
                <a:ext uri="{FF2B5EF4-FFF2-40B4-BE49-F238E27FC236}">
                  <a16:creationId xmlns:a16="http://schemas.microsoft.com/office/drawing/2014/main" id="{C49767D4-7A52-7B34-6389-60FF17388F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2341"/>
              <a:ext cx="3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١١</a:t>
              </a:r>
              <a:endParaRPr lang="en-US" altLang="ar-SA" sz="2000" b="1"/>
            </a:p>
          </p:txBody>
        </p:sp>
        <p:sp>
          <p:nvSpPr>
            <p:cNvPr id="26" name="Line 107">
              <a:extLst>
                <a:ext uri="{FF2B5EF4-FFF2-40B4-BE49-F238E27FC236}">
                  <a16:creationId xmlns:a16="http://schemas.microsoft.com/office/drawing/2014/main" id="{E6B65FC0-8683-DB97-1FDA-7A363454CD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0" y="2573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7" name="Text Box 110">
            <a:extLst>
              <a:ext uri="{FF2B5EF4-FFF2-40B4-BE49-F238E27FC236}">
                <a16:creationId xmlns:a16="http://schemas.microsoft.com/office/drawing/2014/main" id="{56C05C74-4877-D5C6-44D1-1CA28B7D5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9709" y="3926283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النسبة =</a:t>
            </a:r>
            <a:endParaRPr lang="en-US" altLang="ar-SA" sz="2000" b="1"/>
          </a:p>
        </p:txBody>
      </p:sp>
      <p:grpSp>
        <p:nvGrpSpPr>
          <p:cNvPr id="28" name="Group 117">
            <a:extLst>
              <a:ext uri="{FF2B5EF4-FFF2-40B4-BE49-F238E27FC236}">
                <a16:creationId xmlns:a16="http://schemas.microsoft.com/office/drawing/2014/main" id="{8FABDF2E-4FC8-C623-4E4B-ECAC1DC0D570}"/>
              </a:ext>
            </a:extLst>
          </p:cNvPr>
          <p:cNvGrpSpPr>
            <a:grpSpLocks/>
          </p:cNvGrpSpPr>
          <p:nvPr/>
        </p:nvGrpSpPr>
        <p:grpSpPr bwMode="auto">
          <a:xfrm>
            <a:off x="9380072" y="4645420"/>
            <a:ext cx="804862" cy="757238"/>
            <a:chOff x="5103" y="2908"/>
            <a:chExt cx="507" cy="477"/>
          </a:xfrm>
        </p:grpSpPr>
        <p:grpSp>
          <p:nvGrpSpPr>
            <p:cNvPr id="29" name="Group 112">
              <a:extLst>
                <a:ext uri="{FF2B5EF4-FFF2-40B4-BE49-F238E27FC236}">
                  <a16:creationId xmlns:a16="http://schemas.microsoft.com/office/drawing/2014/main" id="{531CE230-56F1-037B-44BC-88633EE51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1" y="2908"/>
              <a:ext cx="349" cy="477"/>
              <a:chOff x="3969" y="2341"/>
              <a:chExt cx="349" cy="477"/>
            </a:xfrm>
          </p:grpSpPr>
          <p:sp>
            <p:nvSpPr>
              <p:cNvPr id="31" name="Text Box 113">
                <a:extLst>
                  <a:ext uri="{FF2B5EF4-FFF2-40B4-BE49-F238E27FC236}">
                    <a16:creationId xmlns:a16="http://schemas.microsoft.com/office/drawing/2014/main" id="{68860B6D-560D-FC46-2A9C-02912C240B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8" y="2568"/>
                <a:ext cx="3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٢٩</a:t>
                </a:r>
                <a:endParaRPr lang="en-US" altLang="ar-SA" sz="2000" b="1"/>
              </a:p>
            </p:txBody>
          </p:sp>
          <p:sp>
            <p:nvSpPr>
              <p:cNvPr id="32" name="Text Box 114">
                <a:extLst>
                  <a:ext uri="{FF2B5EF4-FFF2-40B4-BE49-F238E27FC236}">
                    <a16:creationId xmlns:a16="http://schemas.microsoft.com/office/drawing/2014/main" id="{F5C12778-4ADF-41DE-EB07-8D5BCD3E79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9" y="2341"/>
                <a:ext cx="3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١١</a:t>
                </a:r>
                <a:endParaRPr lang="en-US" altLang="ar-SA" sz="2000" b="1"/>
              </a:p>
            </p:txBody>
          </p:sp>
          <p:sp>
            <p:nvSpPr>
              <p:cNvPr id="33" name="Line 115">
                <a:extLst>
                  <a:ext uri="{FF2B5EF4-FFF2-40B4-BE49-F238E27FC236}">
                    <a16:creationId xmlns:a16="http://schemas.microsoft.com/office/drawing/2014/main" id="{590932FE-9E01-8AC7-203C-BA68408EA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0" y="2573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0" name="Text Box 116">
              <a:extLst>
                <a:ext uri="{FF2B5EF4-FFF2-40B4-BE49-F238E27FC236}">
                  <a16:creationId xmlns:a16="http://schemas.microsoft.com/office/drawing/2014/main" id="{16008139-1F59-A0DE-B823-098D323D4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3021"/>
              <a:ext cx="2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≈</a:t>
              </a:r>
            </a:p>
          </p:txBody>
        </p:sp>
      </p:grpSp>
      <p:grpSp>
        <p:nvGrpSpPr>
          <p:cNvPr id="34" name="Group 118">
            <a:extLst>
              <a:ext uri="{FF2B5EF4-FFF2-40B4-BE49-F238E27FC236}">
                <a16:creationId xmlns:a16="http://schemas.microsoft.com/office/drawing/2014/main" id="{DBAC7325-113E-140B-1FF6-5EDC01C37AD3}"/>
              </a:ext>
            </a:extLst>
          </p:cNvPr>
          <p:cNvGrpSpPr>
            <a:grpSpLocks/>
          </p:cNvGrpSpPr>
          <p:nvPr/>
        </p:nvGrpSpPr>
        <p:grpSpPr bwMode="auto">
          <a:xfrm>
            <a:off x="8587909" y="4645420"/>
            <a:ext cx="804863" cy="757238"/>
            <a:chOff x="5103" y="2908"/>
            <a:chExt cx="507" cy="477"/>
          </a:xfrm>
        </p:grpSpPr>
        <p:grpSp>
          <p:nvGrpSpPr>
            <p:cNvPr id="35" name="Group 119">
              <a:extLst>
                <a:ext uri="{FF2B5EF4-FFF2-40B4-BE49-F238E27FC236}">
                  <a16:creationId xmlns:a16="http://schemas.microsoft.com/office/drawing/2014/main" id="{181A2199-E7B7-4FB3-342D-755FEF283F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1" y="2908"/>
              <a:ext cx="349" cy="477"/>
              <a:chOff x="3969" y="2341"/>
              <a:chExt cx="349" cy="477"/>
            </a:xfrm>
          </p:grpSpPr>
          <p:sp>
            <p:nvSpPr>
              <p:cNvPr id="37" name="Text Box 120">
                <a:extLst>
                  <a:ext uri="{FF2B5EF4-FFF2-40B4-BE49-F238E27FC236}">
                    <a16:creationId xmlns:a16="http://schemas.microsoft.com/office/drawing/2014/main" id="{4D2F7E57-9220-1F7A-2C91-8C3ABED29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8" y="2568"/>
                <a:ext cx="3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٣٠</a:t>
                </a:r>
                <a:endParaRPr lang="en-US" altLang="ar-SA" sz="2000" b="1"/>
              </a:p>
            </p:txBody>
          </p:sp>
          <p:sp>
            <p:nvSpPr>
              <p:cNvPr id="38" name="Text Box 121">
                <a:extLst>
                  <a:ext uri="{FF2B5EF4-FFF2-40B4-BE49-F238E27FC236}">
                    <a16:creationId xmlns:a16="http://schemas.microsoft.com/office/drawing/2014/main" id="{3E9F285A-3EF7-D202-834A-1CB82E106D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9" y="2341"/>
                <a:ext cx="3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١٢</a:t>
                </a:r>
                <a:endParaRPr lang="en-US" altLang="ar-SA" sz="2000" b="1"/>
              </a:p>
            </p:txBody>
          </p:sp>
          <p:sp>
            <p:nvSpPr>
              <p:cNvPr id="39" name="Line 122">
                <a:extLst>
                  <a:ext uri="{FF2B5EF4-FFF2-40B4-BE49-F238E27FC236}">
                    <a16:creationId xmlns:a16="http://schemas.microsoft.com/office/drawing/2014/main" id="{6251BAAD-CC51-643F-B1BA-8790869E8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0" y="2573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6" name="Text Box 123">
              <a:extLst>
                <a:ext uri="{FF2B5EF4-FFF2-40B4-BE49-F238E27FC236}">
                  <a16:creationId xmlns:a16="http://schemas.microsoft.com/office/drawing/2014/main" id="{D2964C51-A93B-5024-30A8-5AB1B6989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3021"/>
              <a:ext cx="2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=</a:t>
              </a:r>
              <a:endParaRPr lang="en-US" altLang="ar-SA" sz="2000" b="1"/>
            </a:p>
          </p:txBody>
        </p:sp>
      </p:grpSp>
      <p:grpSp>
        <p:nvGrpSpPr>
          <p:cNvPr id="40" name="Group 124">
            <a:extLst>
              <a:ext uri="{FF2B5EF4-FFF2-40B4-BE49-F238E27FC236}">
                <a16:creationId xmlns:a16="http://schemas.microsoft.com/office/drawing/2014/main" id="{12A8061B-1054-686C-21BF-ED4F2D215CC7}"/>
              </a:ext>
            </a:extLst>
          </p:cNvPr>
          <p:cNvGrpSpPr>
            <a:grpSpLocks/>
          </p:cNvGrpSpPr>
          <p:nvPr/>
        </p:nvGrpSpPr>
        <p:grpSpPr bwMode="auto">
          <a:xfrm>
            <a:off x="7759234" y="4645420"/>
            <a:ext cx="804863" cy="757238"/>
            <a:chOff x="5103" y="2908"/>
            <a:chExt cx="507" cy="477"/>
          </a:xfrm>
        </p:grpSpPr>
        <p:grpSp>
          <p:nvGrpSpPr>
            <p:cNvPr id="41" name="Group 125">
              <a:extLst>
                <a:ext uri="{FF2B5EF4-FFF2-40B4-BE49-F238E27FC236}">
                  <a16:creationId xmlns:a16="http://schemas.microsoft.com/office/drawing/2014/main" id="{5CCCF9B0-D874-4C7B-2718-A7F9B48BB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1" y="2908"/>
              <a:ext cx="349" cy="477"/>
              <a:chOff x="3969" y="2341"/>
              <a:chExt cx="349" cy="477"/>
            </a:xfrm>
          </p:grpSpPr>
          <p:sp>
            <p:nvSpPr>
              <p:cNvPr id="43" name="Text Box 126">
                <a:extLst>
                  <a:ext uri="{FF2B5EF4-FFF2-40B4-BE49-F238E27FC236}">
                    <a16:creationId xmlns:a16="http://schemas.microsoft.com/office/drawing/2014/main" id="{5427D206-0662-B295-C640-9CC46F5544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8" y="2568"/>
                <a:ext cx="3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٥</a:t>
                </a:r>
                <a:endParaRPr lang="en-US" altLang="ar-SA" sz="2000" b="1"/>
              </a:p>
            </p:txBody>
          </p:sp>
          <p:sp>
            <p:nvSpPr>
              <p:cNvPr id="44" name="Text Box 127">
                <a:extLst>
                  <a:ext uri="{FF2B5EF4-FFF2-40B4-BE49-F238E27FC236}">
                    <a16:creationId xmlns:a16="http://schemas.microsoft.com/office/drawing/2014/main" id="{461B27B6-EDE4-D714-3C6A-5C42766C41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9" y="2341"/>
                <a:ext cx="3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000" b="1"/>
                  <a:t>٢</a:t>
                </a:r>
                <a:endParaRPr lang="en-US" altLang="ar-SA" sz="2000" b="1"/>
              </a:p>
            </p:txBody>
          </p:sp>
          <p:sp>
            <p:nvSpPr>
              <p:cNvPr id="45" name="Line 128">
                <a:extLst>
                  <a:ext uri="{FF2B5EF4-FFF2-40B4-BE49-F238E27FC236}">
                    <a16:creationId xmlns:a16="http://schemas.microsoft.com/office/drawing/2014/main" id="{29206649-86E6-99DC-2446-8A0D435F3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0" y="2573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2" name="Text Box 129">
              <a:extLst>
                <a:ext uri="{FF2B5EF4-FFF2-40B4-BE49-F238E27FC236}">
                  <a16:creationId xmlns:a16="http://schemas.microsoft.com/office/drawing/2014/main" id="{DAFB7A68-D052-7206-227E-27DCAB2AB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3" y="3021"/>
              <a:ext cx="2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</a:p>
          </p:txBody>
        </p:sp>
      </p:grpSp>
      <p:sp>
        <p:nvSpPr>
          <p:cNvPr id="46" name="Text Box 130">
            <a:extLst>
              <a:ext uri="{FF2B5EF4-FFF2-40B4-BE49-F238E27FC236}">
                <a16:creationId xmlns:a16="http://schemas.microsoft.com/office/drawing/2014/main" id="{990744B6-38DB-3D9E-5B96-3137593AA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484" y="2989658"/>
            <a:ext cx="539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٢٩</a:t>
            </a:r>
            <a:endParaRPr lang="en-US" altLang="ar-SA" sz="2000" b="1"/>
          </a:p>
        </p:txBody>
      </p:sp>
      <p:sp>
        <p:nvSpPr>
          <p:cNvPr id="47" name="Text Box 131">
            <a:extLst>
              <a:ext uri="{FF2B5EF4-FFF2-40B4-BE49-F238E27FC236}">
                <a16:creationId xmlns:a16="http://schemas.microsoft.com/office/drawing/2014/main" id="{3185ED59-E878-6DC1-E167-75816F92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972" y="482639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٤٠٪</a:t>
            </a:r>
          </a:p>
        </p:txBody>
      </p:sp>
      <p:sp>
        <p:nvSpPr>
          <p:cNvPr id="48" name="Text Box 134">
            <a:extLst>
              <a:ext uri="{FF2B5EF4-FFF2-40B4-BE49-F238E27FC236}">
                <a16:creationId xmlns:a16="http://schemas.microsoft.com/office/drawing/2014/main" id="{477EE206-7AD4-3649-5215-7AB21939A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9709" y="5763020"/>
            <a:ext cx="1079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النسبة </a:t>
            </a:r>
            <a:r>
              <a:rPr lang="ar-SA" altLang="ar-SA" sz="2000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≈</a:t>
            </a:r>
          </a:p>
        </p:txBody>
      </p:sp>
      <p:sp>
        <p:nvSpPr>
          <p:cNvPr id="49" name="Text Box 135">
            <a:extLst>
              <a:ext uri="{FF2B5EF4-FFF2-40B4-BE49-F238E27FC236}">
                <a16:creationId xmlns:a16="http://schemas.microsoft.com/office/drawing/2014/main" id="{56958613-4A33-FFF9-FFB4-705DBA39F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7909" y="579794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٤٠٪</a:t>
            </a:r>
          </a:p>
        </p:txBody>
      </p:sp>
    </p:spTree>
    <p:extLst>
      <p:ext uri="{BB962C8B-B14F-4D97-AF65-F5344CB8AC3E}">
        <p14:creationId xmlns:p14="http://schemas.microsoft.com/office/powerpoint/2010/main" val="1558281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9" grpId="0"/>
      <p:bldP spid="27" grpId="0"/>
      <p:bldP spid="46" grpId="0"/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A00DD18-75FE-0B25-CBDC-BAF22776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818" y="948599"/>
            <a:ext cx="3724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74A8EEA0-88A2-B21F-C4E8-718F47C3D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680" y="1742349"/>
            <a:ext cx="8389938" cy="719137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يصل عدد الرسائل الإلكترونية في العالم كله ٩٧ مليار رسالة يوميا ، يصنف أكثر من ٤٠ مليارا منها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على أنها مزعجة . فعلى ضوء هذه النسبة ، كم عدد الرسائل المزعجة التي ترسل في الشهر ؟ </a:t>
            </a:r>
            <a:endParaRPr lang="en-US" altLang="ar-SA" sz="2000" b="1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1F0DC79D-BB76-1517-4BD7-75A5D7684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280" y="3182211"/>
            <a:ext cx="2735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عدد الرسائل المزعجة يوميا =</a:t>
            </a:r>
            <a:endParaRPr lang="en-US" altLang="ar-SA" sz="2000" b="1"/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12CB5DEA-28D5-6FE8-656F-33310F1CA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455" y="3182211"/>
            <a:ext cx="2735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٤٠ مليار رسالة</a:t>
            </a:r>
            <a:endParaRPr lang="en-US" altLang="ar-SA" sz="2000" b="1"/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8D65D6C-500B-AB0F-F68A-C50445891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918" y="4009299"/>
            <a:ext cx="309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عدد الرسائل المزعجة في الشهر =</a:t>
            </a:r>
            <a:endParaRPr lang="en-US" altLang="ar-SA" sz="2000" b="1"/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B48A78B4-6BAF-2616-AFBF-12888A0C3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780" y="4009299"/>
            <a:ext cx="320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٣٠ × عدد الرسائل المزعجة يوميا</a:t>
            </a:r>
            <a:endParaRPr lang="en-US" altLang="ar-SA" sz="2000" b="1"/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2E790E92-B0F3-A1BF-B16A-6322F4966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993" y="4801461"/>
            <a:ext cx="320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= ٣٠ × ٤٠ = ١٢٠٠ مليار رسالة</a:t>
            </a:r>
            <a:endParaRPr lang="en-US" altLang="ar-SA" sz="2000" b="1"/>
          </a:p>
        </p:txBody>
      </p:sp>
    </p:spTree>
    <p:extLst>
      <p:ext uri="{BB962C8B-B14F-4D97-AF65-F5344CB8AC3E}">
        <p14:creationId xmlns:p14="http://schemas.microsoft.com/office/powerpoint/2010/main" val="371854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D70336-D137-5930-1100-EE10A2036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93" y="432884"/>
            <a:ext cx="3724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0CD533-B0FA-4038-07A4-C41BD816D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955" y="1226634"/>
            <a:ext cx="8389938" cy="719137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يبين الرسم الآتي أقصى طول لبعض الحيوانات ، فإذا كان أقصى طول للفقمة يساوي مثلي أقصى طول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للأسد ، والذي هو بدوره أطول بـ ٠.٤ من أقصى طول للباندا الضخمة ، فأوجد أقصى طول للفقمة .</a:t>
            </a:r>
            <a:endParaRPr lang="en-US" altLang="ar-SA" sz="20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77AB6-BCE2-2485-B05D-EF921D632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80" y="2539496"/>
            <a:ext cx="336391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0D36FA0D-0ACC-E74B-ABBB-3C6E884FA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418" y="3347534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طول الأسد =</a:t>
            </a:r>
            <a:endParaRPr lang="en-US" altLang="ar-SA" sz="2000" b="1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5EECA3D-29C2-D397-B1CE-2A340F5BF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1193" y="3347534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طول الباندا + ٠.٤</a:t>
            </a:r>
            <a:endParaRPr lang="en-US" altLang="ar-SA" sz="2000" b="1"/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4F79E74B-166C-2C97-6B6F-CE42EFE7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980" y="2377571"/>
            <a:ext cx="1366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طول الباندا =</a:t>
            </a:r>
            <a:endParaRPr lang="en-US" altLang="ar-SA" sz="2000" b="1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1FDE3183-8C4D-C9C4-602D-C54C73C25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7818" y="2377571"/>
            <a:ext cx="827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١.٥ م</a:t>
            </a:r>
            <a:endParaRPr lang="en-US" altLang="ar-SA" sz="2000" b="1"/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8022D2B0-90F0-1C0D-A803-2AAEED559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3605" y="3887284"/>
            <a:ext cx="19224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= ١.٥ +  ٠.٤ =</a:t>
            </a:r>
            <a:endParaRPr lang="en-US" altLang="ar-SA" sz="2000" b="1"/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B2DE5762-4161-176C-A8E1-AFFA54202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830" y="3879346"/>
            <a:ext cx="90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١.٩ م</a:t>
            </a:r>
            <a:endParaRPr lang="en-US" altLang="ar-SA" sz="2000" b="1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D27ED820-85D3-A3A1-4BDA-8E2C37113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905" y="4787396"/>
            <a:ext cx="1331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طول الفقمة =</a:t>
            </a:r>
            <a:endParaRPr lang="en-US" altLang="ar-SA" sz="2000" b="1"/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9CED8326-1AEF-E39B-82AA-2DB350F7F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730" y="4787396"/>
            <a:ext cx="190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 ٢ ×  طول الأسد </a:t>
            </a:r>
            <a:endParaRPr lang="en-US" altLang="ar-SA" sz="2000" b="1"/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3467E9EE-2E7D-AF66-5102-C91076959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9505" y="5327146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= ٢ × ١.٩ =</a:t>
            </a:r>
            <a:endParaRPr lang="en-US" altLang="ar-SA" sz="2000" b="1"/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964F10D2-FF50-E9B0-78B4-5F83D26FB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805" y="5328734"/>
            <a:ext cx="900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٣.٨ م</a:t>
            </a:r>
            <a:endParaRPr lang="en-US" altLang="ar-SA" sz="2000" b="1"/>
          </a:p>
        </p:txBody>
      </p:sp>
    </p:spTree>
    <p:extLst>
      <p:ext uri="{BB962C8B-B14F-4D97-AF65-F5344CB8AC3E}">
        <p14:creationId xmlns:p14="http://schemas.microsoft.com/office/powerpoint/2010/main" val="3908609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0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1602127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 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إنشاء جدول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16757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٦-١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استراتيجية حل المسالة </a:t>
            </a:r>
          </a:p>
          <a:p>
            <a:pPr algn="ctr">
              <a:defRPr/>
            </a:pPr>
            <a:r>
              <a:rPr lang="ar-SA" sz="400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إنشاء جدول</a:t>
            </a:r>
            <a:endParaRPr lang="ar-SA" sz="400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99257" y="1228133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E82D72A3-AF17-1DE9-25E6-F18F56BC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950" y="1196396"/>
            <a:ext cx="6948488" cy="1584325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تبين القائمة الآتية الأوقات التي وصل فيها موظفو إحدى الشركات إلى مقر عملهم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نظم البيانات في جدول باستعمال الفئات الآتية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٧:٠٠ – ٧:١٤  ،  ٧:١٥ – ٧:٢٩  ،  ٧:٣٠ – ٧:٤٤  ، ٧:٤٥ – ٧:٥٩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000" b="1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2258B0E-AFB8-2B5A-C640-371215057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37" y="3122826"/>
            <a:ext cx="4392613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43">
            <a:extLst>
              <a:ext uri="{FF2B5EF4-FFF2-40B4-BE49-F238E27FC236}">
                <a16:creationId xmlns:a16="http://schemas.microsoft.com/office/drawing/2014/main" id="{673AFA9F-17A5-3BB3-E08C-4660D857D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470881"/>
              </p:ext>
            </p:extLst>
          </p:nvPr>
        </p:nvGraphicFramePr>
        <p:xfrm>
          <a:off x="5864075" y="3122826"/>
          <a:ext cx="3937000" cy="2592389"/>
        </p:xfrm>
        <a:graphic>
          <a:graphicData uri="http://schemas.openxmlformats.org/drawingml/2006/table">
            <a:tbl>
              <a:tblPr rtl="1"/>
              <a:tblGrid>
                <a:gridCol w="1487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الفئات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الاشارات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التكرار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2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44">
            <a:extLst>
              <a:ext uri="{FF2B5EF4-FFF2-40B4-BE49-F238E27FC236}">
                <a16:creationId xmlns:a16="http://schemas.microsoft.com/office/drawing/2014/main" id="{E1429293-CD14-A90F-BBBD-35CEAA04E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900" y="3237126"/>
            <a:ext cx="539750" cy="325438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" name="Rectangle 45">
            <a:extLst>
              <a:ext uri="{FF2B5EF4-FFF2-40B4-BE49-F238E27FC236}">
                <a16:creationId xmlns:a16="http://schemas.microsoft.com/office/drawing/2014/main" id="{9C56A905-501B-3762-527B-D6382251B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900" y="3691151"/>
            <a:ext cx="539750" cy="325438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" name="Rectangle 46">
            <a:extLst>
              <a:ext uri="{FF2B5EF4-FFF2-40B4-BE49-F238E27FC236}">
                <a16:creationId xmlns:a16="http://schemas.microsoft.com/office/drawing/2014/main" id="{FC26EF37-AD39-BE7D-D5FA-FD0001AA2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812" y="4165814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Rectangle 47">
            <a:extLst>
              <a:ext uri="{FF2B5EF4-FFF2-40B4-BE49-F238E27FC236}">
                <a16:creationId xmlns:a16="http://schemas.microsoft.com/office/drawing/2014/main" id="{041E4D0D-4677-5187-0237-3CDDE2133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337" y="4165814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6" name="Rectangle 48">
            <a:extLst>
              <a:ext uri="{FF2B5EF4-FFF2-40B4-BE49-F238E27FC236}">
                <a16:creationId xmlns:a16="http://schemas.microsoft.com/office/drawing/2014/main" id="{4DDB995F-E73D-06BA-F532-47CE6598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200" y="4626189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7" name="Rectangle 49">
            <a:extLst>
              <a:ext uri="{FF2B5EF4-FFF2-40B4-BE49-F238E27FC236}">
                <a16:creationId xmlns:a16="http://schemas.microsoft.com/office/drawing/2014/main" id="{F17B5B70-0092-CD0F-AD16-AC8DD7BD7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575" y="5102439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8" name="Rectangle 50">
            <a:extLst>
              <a:ext uri="{FF2B5EF4-FFF2-40B4-BE49-F238E27FC236}">
                <a16:creationId xmlns:a16="http://schemas.microsoft.com/office/drawing/2014/main" id="{77CB1F06-5D8C-4BF5-8D2C-34E2B1F83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137" y="5102439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9" name="Group 89">
            <a:extLst>
              <a:ext uri="{FF2B5EF4-FFF2-40B4-BE49-F238E27FC236}">
                <a16:creationId xmlns:a16="http://schemas.microsoft.com/office/drawing/2014/main" id="{57645038-FD9B-954A-2302-A73D2B5C86E0}"/>
              </a:ext>
            </a:extLst>
          </p:cNvPr>
          <p:cNvGrpSpPr>
            <a:grpSpLocks/>
          </p:cNvGrpSpPr>
          <p:nvPr/>
        </p:nvGrpSpPr>
        <p:grpSpPr bwMode="auto">
          <a:xfrm>
            <a:off x="6814987" y="3699089"/>
            <a:ext cx="1439863" cy="396875"/>
            <a:chOff x="3660" y="2273"/>
            <a:chExt cx="907" cy="250"/>
          </a:xfrm>
        </p:grpSpPr>
        <p:sp>
          <p:nvSpPr>
            <p:cNvPr id="20" name="Text Box 51">
              <a:extLst>
                <a:ext uri="{FF2B5EF4-FFF2-40B4-BE49-F238E27FC236}">
                  <a16:creationId xmlns:a16="http://schemas.microsoft.com/office/drawing/2014/main" id="{7A074E54-252A-FF71-2582-2CCFCC50B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0" y="2273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| | | |   | |</a:t>
              </a:r>
              <a:endParaRPr lang="en-US" altLang="ar-SA" sz="2000" b="1"/>
            </a:p>
          </p:txBody>
        </p:sp>
        <p:sp>
          <p:nvSpPr>
            <p:cNvPr id="21" name="Line 52">
              <a:extLst>
                <a:ext uri="{FF2B5EF4-FFF2-40B4-BE49-F238E27FC236}">
                  <a16:creationId xmlns:a16="http://schemas.microsoft.com/office/drawing/2014/main" id="{A8383739-30EB-5DEC-F058-0FB8A696C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0" y="2386"/>
              <a:ext cx="408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2" name="Group 90">
            <a:extLst>
              <a:ext uri="{FF2B5EF4-FFF2-40B4-BE49-F238E27FC236}">
                <a16:creationId xmlns:a16="http://schemas.microsoft.com/office/drawing/2014/main" id="{ECBD6A9C-EE12-0840-60FA-F7FAEF579800}"/>
              </a:ext>
            </a:extLst>
          </p:cNvPr>
          <p:cNvGrpSpPr>
            <a:grpSpLocks/>
          </p:cNvGrpSpPr>
          <p:nvPr/>
        </p:nvGrpSpPr>
        <p:grpSpPr bwMode="auto">
          <a:xfrm>
            <a:off x="6800700" y="4222964"/>
            <a:ext cx="1439862" cy="396875"/>
            <a:chOff x="3651" y="2603"/>
            <a:chExt cx="907" cy="250"/>
          </a:xfrm>
        </p:grpSpPr>
        <p:sp>
          <p:nvSpPr>
            <p:cNvPr id="23" name="Text Box 53">
              <a:extLst>
                <a:ext uri="{FF2B5EF4-FFF2-40B4-BE49-F238E27FC236}">
                  <a16:creationId xmlns:a16="http://schemas.microsoft.com/office/drawing/2014/main" id="{C5569304-0196-6A45-8DEA-2C51E6E79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603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| | | |   | |</a:t>
              </a:r>
              <a:endParaRPr lang="en-US" altLang="ar-SA" sz="2000" b="1"/>
            </a:p>
          </p:txBody>
        </p:sp>
        <p:sp>
          <p:nvSpPr>
            <p:cNvPr id="24" name="Line 54">
              <a:extLst>
                <a:ext uri="{FF2B5EF4-FFF2-40B4-BE49-F238E27FC236}">
                  <a16:creationId xmlns:a16="http://schemas.microsoft.com/office/drawing/2014/main" id="{A6526FD4-10B8-A3B7-04DE-152DA7916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0" y="2716"/>
              <a:ext cx="408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5" name="Group 91">
            <a:extLst>
              <a:ext uri="{FF2B5EF4-FFF2-40B4-BE49-F238E27FC236}">
                <a16:creationId xmlns:a16="http://schemas.microsoft.com/office/drawing/2014/main" id="{CCAE71E3-EEBF-E487-E323-17EEBE917E8D}"/>
              </a:ext>
            </a:extLst>
          </p:cNvPr>
          <p:cNvGrpSpPr>
            <a:grpSpLocks/>
          </p:cNvGrpSpPr>
          <p:nvPr/>
        </p:nvGrpSpPr>
        <p:grpSpPr bwMode="auto">
          <a:xfrm>
            <a:off x="6800700" y="4742076"/>
            <a:ext cx="1439862" cy="396875"/>
            <a:chOff x="3651" y="2930"/>
            <a:chExt cx="907" cy="250"/>
          </a:xfrm>
        </p:grpSpPr>
        <p:sp>
          <p:nvSpPr>
            <p:cNvPr id="26" name="Text Box 55">
              <a:extLst>
                <a:ext uri="{FF2B5EF4-FFF2-40B4-BE49-F238E27FC236}">
                  <a16:creationId xmlns:a16="http://schemas.microsoft.com/office/drawing/2014/main" id="{012454E6-589D-1018-4565-68807F75C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930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| | | |   | | | |</a:t>
              </a:r>
              <a:endParaRPr lang="en-US" altLang="ar-SA" sz="2000" b="1"/>
            </a:p>
          </p:txBody>
        </p:sp>
        <p:sp>
          <p:nvSpPr>
            <p:cNvPr id="27" name="Line 56">
              <a:extLst>
                <a:ext uri="{FF2B5EF4-FFF2-40B4-BE49-F238E27FC236}">
                  <a16:creationId xmlns:a16="http://schemas.microsoft.com/office/drawing/2014/main" id="{8F960801-FF35-83C5-B9A8-2E75D6FFF3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0" y="3034"/>
              <a:ext cx="408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8" name="Text Box 57">
            <a:extLst>
              <a:ext uri="{FF2B5EF4-FFF2-40B4-BE49-F238E27FC236}">
                <a16:creationId xmlns:a16="http://schemas.microsoft.com/office/drawing/2014/main" id="{4DEC51FE-C109-954F-67D1-743663C8E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700" y="5259601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| </a:t>
            </a:r>
            <a:endParaRPr lang="en-US" altLang="ar-SA" sz="2000" b="1"/>
          </a:p>
        </p:txBody>
      </p:sp>
      <p:sp>
        <p:nvSpPr>
          <p:cNvPr id="29" name="Rectangle 59">
            <a:extLst>
              <a:ext uri="{FF2B5EF4-FFF2-40B4-BE49-F238E27FC236}">
                <a16:creationId xmlns:a16="http://schemas.microsoft.com/office/drawing/2014/main" id="{CB1AB546-7FC8-3074-8FCC-0332627EF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050" y="3230776"/>
            <a:ext cx="539750" cy="325438"/>
          </a:xfrm>
          <a:prstGeom prst="rect">
            <a:avLst/>
          </a:prstGeom>
          <a:solidFill>
            <a:schemeClr val="accent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" name="Rectangle 60">
            <a:extLst>
              <a:ext uri="{FF2B5EF4-FFF2-40B4-BE49-F238E27FC236}">
                <a16:creationId xmlns:a16="http://schemas.microsoft.com/office/drawing/2014/main" id="{C8D99B33-0599-D2DB-FD04-4E85480C6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812" y="3697501"/>
            <a:ext cx="539750" cy="325438"/>
          </a:xfrm>
          <a:prstGeom prst="rect">
            <a:avLst/>
          </a:prstGeom>
          <a:solidFill>
            <a:schemeClr val="accent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1" name="Rectangle 61">
            <a:extLst>
              <a:ext uri="{FF2B5EF4-FFF2-40B4-BE49-F238E27FC236}">
                <a16:creationId xmlns:a16="http://schemas.microsoft.com/office/drawing/2014/main" id="{991EB855-5BE1-86EC-72D9-6F21087BA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575" y="4165814"/>
            <a:ext cx="539750" cy="325437"/>
          </a:xfrm>
          <a:prstGeom prst="rect">
            <a:avLst/>
          </a:prstGeom>
          <a:solidFill>
            <a:schemeClr val="accent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2" name="Rectangle 62">
            <a:extLst>
              <a:ext uri="{FF2B5EF4-FFF2-40B4-BE49-F238E27FC236}">
                <a16:creationId xmlns:a16="http://schemas.microsoft.com/office/drawing/2014/main" id="{62AF57D5-3A44-B4BA-16A0-2120A3680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900" y="4165814"/>
            <a:ext cx="539750" cy="325437"/>
          </a:xfrm>
          <a:prstGeom prst="rect">
            <a:avLst/>
          </a:prstGeom>
          <a:solidFill>
            <a:schemeClr val="accent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3" name="Rectangle 63">
            <a:extLst>
              <a:ext uri="{FF2B5EF4-FFF2-40B4-BE49-F238E27FC236}">
                <a16:creationId xmlns:a16="http://schemas.microsoft.com/office/drawing/2014/main" id="{7FA2CF6E-3B38-23A6-A880-8344378F7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137" y="4165814"/>
            <a:ext cx="539750" cy="325437"/>
          </a:xfrm>
          <a:prstGeom prst="rect">
            <a:avLst/>
          </a:prstGeom>
          <a:solidFill>
            <a:schemeClr val="accent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4" name="Rectangle 64">
            <a:extLst>
              <a:ext uri="{FF2B5EF4-FFF2-40B4-BE49-F238E27FC236}">
                <a16:creationId xmlns:a16="http://schemas.microsoft.com/office/drawing/2014/main" id="{7A2DDBBB-7975-0F2D-4A8E-11AF4DAB9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575" y="4619839"/>
            <a:ext cx="539750" cy="325437"/>
          </a:xfrm>
          <a:prstGeom prst="rect">
            <a:avLst/>
          </a:prstGeom>
          <a:solidFill>
            <a:schemeClr val="accent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5" name="Rectangle 65">
            <a:extLst>
              <a:ext uri="{FF2B5EF4-FFF2-40B4-BE49-F238E27FC236}">
                <a16:creationId xmlns:a16="http://schemas.microsoft.com/office/drawing/2014/main" id="{8BC935C1-F55C-0603-9430-3F951B3D3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450" y="4634126"/>
            <a:ext cx="539750" cy="325438"/>
          </a:xfrm>
          <a:prstGeom prst="rect">
            <a:avLst/>
          </a:prstGeom>
          <a:solidFill>
            <a:schemeClr val="accent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6" name="Rectangle 66">
            <a:extLst>
              <a:ext uri="{FF2B5EF4-FFF2-40B4-BE49-F238E27FC236}">
                <a16:creationId xmlns:a16="http://schemas.microsoft.com/office/drawing/2014/main" id="{065F5699-022B-7135-4B72-315B220EF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900" y="5102439"/>
            <a:ext cx="539750" cy="325437"/>
          </a:xfrm>
          <a:prstGeom prst="rect">
            <a:avLst/>
          </a:prstGeom>
          <a:solidFill>
            <a:schemeClr val="accent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7" name="Rectangle 67">
            <a:extLst>
              <a:ext uri="{FF2B5EF4-FFF2-40B4-BE49-F238E27FC236}">
                <a16:creationId xmlns:a16="http://schemas.microsoft.com/office/drawing/2014/main" id="{9169ADDB-14F2-89FD-B57D-26DC8FEFE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575" y="3237126"/>
            <a:ext cx="539750" cy="325438"/>
          </a:xfrm>
          <a:prstGeom prst="rect">
            <a:avLst/>
          </a:prstGeom>
          <a:solidFill>
            <a:srgbClr val="0099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8" name="Rectangle 68">
            <a:extLst>
              <a:ext uri="{FF2B5EF4-FFF2-40B4-BE49-F238E27FC236}">
                <a16:creationId xmlns:a16="http://schemas.microsoft.com/office/drawing/2014/main" id="{856255DE-8534-63D6-4E9C-F8A17AB5B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812" y="3237126"/>
            <a:ext cx="539750" cy="325438"/>
          </a:xfrm>
          <a:prstGeom prst="rect">
            <a:avLst/>
          </a:prstGeom>
          <a:solidFill>
            <a:srgbClr val="0099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9" name="Rectangle 69">
            <a:extLst>
              <a:ext uri="{FF2B5EF4-FFF2-40B4-BE49-F238E27FC236}">
                <a16:creationId xmlns:a16="http://schemas.microsoft.com/office/drawing/2014/main" id="{E34C7E89-2BC4-3E35-215E-2FF29D065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137" y="3237126"/>
            <a:ext cx="539750" cy="325438"/>
          </a:xfrm>
          <a:prstGeom prst="rect">
            <a:avLst/>
          </a:prstGeom>
          <a:solidFill>
            <a:srgbClr val="0099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0" name="Rectangle 70">
            <a:extLst>
              <a:ext uri="{FF2B5EF4-FFF2-40B4-BE49-F238E27FC236}">
                <a16:creationId xmlns:a16="http://schemas.microsoft.com/office/drawing/2014/main" id="{7F405817-A691-519D-678D-151A7340A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575" y="3697501"/>
            <a:ext cx="539750" cy="325438"/>
          </a:xfrm>
          <a:prstGeom prst="rect">
            <a:avLst/>
          </a:prstGeom>
          <a:solidFill>
            <a:srgbClr val="0099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Rectangle 71">
            <a:extLst>
              <a:ext uri="{FF2B5EF4-FFF2-40B4-BE49-F238E27FC236}">
                <a16:creationId xmlns:a16="http://schemas.microsoft.com/office/drawing/2014/main" id="{44A1FE4E-318B-189E-8643-8E78C8E59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137" y="3697501"/>
            <a:ext cx="539750" cy="325438"/>
          </a:xfrm>
          <a:prstGeom prst="rect">
            <a:avLst/>
          </a:prstGeom>
          <a:solidFill>
            <a:srgbClr val="0099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2" name="Rectangle 72">
            <a:extLst>
              <a:ext uri="{FF2B5EF4-FFF2-40B4-BE49-F238E27FC236}">
                <a16:creationId xmlns:a16="http://schemas.microsoft.com/office/drawing/2014/main" id="{F9024EC5-A183-D085-6AF8-32B442A04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050" y="3697501"/>
            <a:ext cx="539750" cy="325438"/>
          </a:xfrm>
          <a:prstGeom prst="rect">
            <a:avLst/>
          </a:prstGeom>
          <a:solidFill>
            <a:srgbClr val="0099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3" name="Rectangle 73">
            <a:extLst>
              <a:ext uri="{FF2B5EF4-FFF2-40B4-BE49-F238E27FC236}">
                <a16:creationId xmlns:a16="http://schemas.microsoft.com/office/drawing/2014/main" id="{2E257926-FAF2-12B3-5264-C859919D0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900" y="4634126"/>
            <a:ext cx="539750" cy="325438"/>
          </a:xfrm>
          <a:prstGeom prst="rect">
            <a:avLst/>
          </a:prstGeom>
          <a:solidFill>
            <a:srgbClr val="0099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4" name="Rectangle 74">
            <a:extLst>
              <a:ext uri="{FF2B5EF4-FFF2-40B4-BE49-F238E27FC236}">
                <a16:creationId xmlns:a16="http://schemas.microsoft.com/office/drawing/2014/main" id="{8D78D5F0-ACBB-7872-1078-F81FF3DD9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812" y="5102439"/>
            <a:ext cx="539750" cy="325437"/>
          </a:xfrm>
          <a:prstGeom prst="rect">
            <a:avLst/>
          </a:prstGeom>
          <a:solidFill>
            <a:srgbClr val="0099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5" name="Rectangle 75">
            <a:extLst>
              <a:ext uri="{FF2B5EF4-FFF2-40B4-BE49-F238E27FC236}">
                <a16:creationId xmlns:a16="http://schemas.microsoft.com/office/drawing/2014/main" id="{60E0FEC1-CC41-2BBD-F619-E2395B9D6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112" y="5102439"/>
            <a:ext cx="539750" cy="325437"/>
          </a:xfrm>
          <a:prstGeom prst="rect">
            <a:avLst/>
          </a:prstGeom>
          <a:solidFill>
            <a:srgbClr val="0099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6" name="Rectangle 76">
            <a:extLst>
              <a:ext uri="{FF2B5EF4-FFF2-40B4-BE49-F238E27FC236}">
                <a16:creationId xmlns:a16="http://schemas.microsoft.com/office/drawing/2014/main" id="{5064EF63-5BDA-26D7-9D56-98A003950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112" y="4634126"/>
            <a:ext cx="539750" cy="325438"/>
          </a:xfrm>
          <a:prstGeom prst="rect">
            <a:avLst/>
          </a:prstGeom>
          <a:solidFill>
            <a:srgbClr val="9900CC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7" name="Text Box 77">
            <a:extLst>
              <a:ext uri="{FF2B5EF4-FFF2-40B4-BE49-F238E27FC236}">
                <a16:creationId xmlns:a16="http://schemas.microsoft.com/office/drawing/2014/main" id="{E2BF5652-6CD0-0A16-86D3-80BB4D40F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587" y="3697501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٧:٠٠ ـ ٧:١٤ </a:t>
            </a:r>
            <a:endParaRPr lang="en-US" altLang="ar-SA" sz="2000" b="1"/>
          </a:p>
        </p:txBody>
      </p:sp>
      <p:sp>
        <p:nvSpPr>
          <p:cNvPr id="48" name="Text Box 78">
            <a:extLst>
              <a:ext uri="{FF2B5EF4-FFF2-40B4-BE49-F238E27FC236}">
                <a16:creationId xmlns:a16="http://schemas.microsoft.com/office/drawing/2014/main" id="{5D986C3C-98DC-4E58-4F63-CB08836F0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587" y="4200739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٧:١٥ ـ ٧:٢٩ </a:t>
            </a:r>
            <a:endParaRPr lang="en-US" altLang="ar-SA" sz="2000" b="1"/>
          </a:p>
        </p:txBody>
      </p:sp>
      <p:sp>
        <p:nvSpPr>
          <p:cNvPr id="49" name="Text Box 79">
            <a:extLst>
              <a:ext uri="{FF2B5EF4-FFF2-40B4-BE49-F238E27FC236}">
                <a16:creationId xmlns:a16="http://schemas.microsoft.com/office/drawing/2014/main" id="{B03495C9-3DAF-4F08-498F-8B39939DD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587" y="4727789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٧:٣٠ ـ ٧:٤٤ </a:t>
            </a:r>
            <a:endParaRPr lang="en-US" altLang="ar-SA" sz="2000" b="1"/>
          </a:p>
        </p:txBody>
      </p:sp>
      <p:sp>
        <p:nvSpPr>
          <p:cNvPr id="50" name="Text Box 80">
            <a:extLst>
              <a:ext uri="{FF2B5EF4-FFF2-40B4-BE49-F238E27FC236}">
                <a16:creationId xmlns:a16="http://schemas.microsoft.com/office/drawing/2014/main" id="{256E9F2B-C448-F18C-3033-88D7841A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3587" y="5245314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٧:٤٥ ـ ٧:٥٩ </a:t>
            </a:r>
            <a:endParaRPr lang="en-US" altLang="ar-SA" sz="2000" b="1"/>
          </a:p>
        </p:txBody>
      </p:sp>
      <p:sp>
        <p:nvSpPr>
          <p:cNvPr id="51" name="Text Box 81">
            <a:extLst>
              <a:ext uri="{FF2B5EF4-FFF2-40B4-BE49-F238E27FC236}">
                <a16:creationId xmlns:a16="http://schemas.microsoft.com/office/drawing/2014/main" id="{91B0FB42-9127-01AB-42F7-922A57D4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075" y="3697501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</a:t>
            </a:r>
            <a:endParaRPr lang="en-US" altLang="ar-SA" sz="2000" b="1"/>
          </a:p>
        </p:txBody>
      </p:sp>
      <p:sp>
        <p:nvSpPr>
          <p:cNvPr id="52" name="Text Box 82">
            <a:extLst>
              <a:ext uri="{FF2B5EF4-FFF2-40B4-BE49-F238E27FC236}">
                <a16:creationId xmlns:a16="http://schemas.microsoft.com/office/drawing/2014/main" id="{CA75C41B-6BA2-A271-54DC-D495CB36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075" y="4200739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٨</a:t>
            </a:r>
            <a:endParaRPr lang="en-US" altLang="ar-SA" sz="2000" b="1"/>
          </a:p>
        </p:txBody>
      </p:sp>
      <p:sp>
        <p:nvSpPr>
          <p:cNvPr id="53" name="Text Box 83">
            <a:extLst>
              <a:ext uri="{FF2B5EF4-FFF2-40B4-BE49-F238E27FC236}">
                <a16:creationId xmlns:a16="http://schemas.microsoft.com/office/drawing/2014/main" id="{61FEB398-577A-E27A-800B-67E0B636C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075" y="4742076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٩</a:t>
            </a:r>
            <a:endParaRPr lang="en-US" altLang="ar-SA" sz="2000" b="1"/>
          </a:p>
        </p:txBody>
      </p:sp>
      <p:sp>
        <p:nvSpPr>
          <p:cNvPr id="54" name="Text Box 84">
            <a:extLst>
              <a:ext uri="{FF2B5EF4-FFF2-40B4-BE49-F238E27FC236}">
                <a16:creationId xmlns:a16="http://schemas.microsoft.com/office/drawing/2014/main" id="{D03C10B0-D6E7-97E0-65EC-E6B3FC549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075" y="5245314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</a:t>
            </a:r>
            <a:endParaRPr lang="en-US" altLang="ar-SA" sz="2000" b="1"/>
          </a:p>
        </p:txBody>
      </p:sp>
      <p:sp>
        <p:nvSpPr>
          <p:cNvPr id="55" name="Text Box 85">
            <a:extLst>
              <a:ext uri="{FF2B5EF4-FFF2-40B4-BE49-F238E27FC236}">
                <a16:creationId xmlns:a16="http://schemas.microsoft.com/office/drawing/2014/main" id="{01A73BD9-1B77-56FE-0065-AEF3C9D72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875" y="2301062"/>
            <a:ext cx="5005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FF0000"/>
                </a:solidFill>
              </a:rPr>
              <a:t>ما الفترة الزمنية التي وصل فيها أكبر عدد من الموظفين ؟</a:t>
            </a:r>
            <a:endParaRPr lang="en-US" altLang="ar-SA" sz="2000" b="1" dirty="0">
              <a:solidFill>
                <a:srgbClr val="FF0000"/>
              </a:solidFill>
            </a:endParaRPr>
          </a:p>
        </p:txBody>
      </p:sp>
      <p:sp>
        <p:nvSpPr>
          <p:cNvPr id="56" name="Text Box 86">
            <a:extLst>
              <a:ext uri="{FF2B5EF4-FFF2-40B4-BE49-F238E27FC236}">
                <a16:creationId xmlns:a16="http://schemas.microsoft.com/office/drawing/2014/main" id="{5C1BDF38-81C0-5EE2-13B7-DE4E6DF96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112" y="6040651"/>
            <a:ext cx="507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FF0000"/>
                </a:solidFill>
              </a:rPr>
              <a:t> الفترة الزمنية التي وصل فيها أكبر عدد من الموظفين هي :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57" name="Text Box 87">
            <a:extLst>
              <a:ext uri="{FF2B5EF4-FFF2-40B4-BE49-F238E27FC236}">
                <a16:creationId xmlns:a16="http://schemas.microsoft.com/office/drawing/2014/main" id="{90FA45D9-8DDC-BDE8-2AA2-FC7480F2C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3737" y="6040651"/>
            <a:ext cx="1512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٧:٣٠ – ٧:٤٤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58" name="Rectangle 88">
            <a:extLst>
              <a:ext uri="{FF2B5EF4-FFF2-40B4-BE49-F238E27FC236}">
                <a16:creationId xmlns:a16="http://schemas.microsoft.com/office/drawing/2014/main" id="{46A04374-660D-6D2D-7EDD-47768B1FE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8675" y="4691276"/>
            <a:ext cx="3960812" cy="503238"/>
          </a:xfrm>
          <a:prstGeom prst="rect">
            <a:avLst/>
          </a:prstGeom>
          <a:solidFill>
            <a:srgbClr val="A50021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59" name="Picture 92">
            <a:extLst>
              <a:ext uri="{FF2B5EF4-FFF2-40B4-BE49-F238E27FC236}">
                <a16:creationId xmlns:a16="http://schemas.microsoft.com/office/drawing/2014/main" id="{D8DEC031-FF0A-8429-E562-7BA096F84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600" y="206589"/>
            <a:ext cx="3724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6" presetClass="entr" presetSubtype="37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AA0997-781E-1381-8729-58ADF2ED9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412" y="714753"/>
            <a:ext cx="6948488" cy="9715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 dirty="0"/>
              <a:t>تبين القائمة الآتية عدد الأهداف التي سجلها أحد الأندية في ٣٠ مباراة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000" b="1" dirty="0"/>
          </a:p>
        </p:txBody>
      </p:sp>
      <p:graphicFrame>
        <p:nvGraphicFramePr>
          <p:cNvPr id="4" name="Group 149">
            <a:extLst>
              <a:ext uri="{FF2B5EF4-FFF2-40B4-BE49-F238E27FC236}">
                <a16:creationId xmlns:a16="http://schemas.microsoft.com/office/drawing/2014/main" id="{93F14D4F-28B7-B8FA-9DCE-F7AC36F8E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4763"/>
              </p:ext>
            </p:extLst>
          </p:nvPr>
        </p:nvGraphicFramePr>
        <p:xfrm>
          <a:off x="6079525" y="1830766"/>
          <a:ext cx="3937000" cy="4668841"/>
        </p:xfrm>
        <a:graphic>
          <a:graphicData uri="http://schemas.openxmlformats.org/drawingml/2006/table">
            <a:tbl>
              <a:tblPr rtl="1"/>
              <a:tblGrid>
                <a:gridCol w="1487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الأهداف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الاشارات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التكرار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2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 Box 38">
            <a:extLst>
              <a:ext uri="{FF2B5EF4-FFF2-40B4-BE49-F238E27FC236}">
                <a16:creationId xmlns:a16="http://schemas.microsoft.com/office/drawing/2014/main" id="{FCEA0A26-2416-792B-CE1E-153E41D47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0437" y="2407028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| | | | </a:t>
            </a:r>
            <a:endParaRPr lang="en-US" altLang="ar-SA" sz="2000" b="1"/>
          </a:p>
        </p:txBody>
      </p:sp>
      <p:sp>
        <p:nvSpPr>
          <p:cNvPr id="8" name="Text Box 41">
            <a:extLst>
              <a:ext uri="{FF2B5EF4-FFF2-40B4-BE49-F238E27FC236}">
                <a16:creationId xmlns:a16="http://schemas.microsoft.com/office/drawing/2014/main" id="{7B8B1D03-1B2C-7239-B9BC-F62A471B3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150" y="2946778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| | | </a:t>
            </a:r>
            <a:endParaRPr lang="en-US" altLang="ar-SA" sz="2000" b="1"/>
          </a:p>
        </p:txBody>
      </p:sp>
      <p:grpSp>
        <p:nvGrpSpPr>
          <p:cNvPr id="11" name="Group 43">
            <a:extLst>
              <a:ext uri="{FF2B5EF4-FFF2-40B4-BE49-F238E27FC236}">
                <a16:creationId xmlns:a16="http://schemas.microsoft.com/office/drawing/2014/main" id="{9740C231-0032-34A0-06BB-398DA6720308}"/>
              </a:ext>
            </a:extLst>
          </p:cNvPr>
          <p:cNvGrpSpPr>
            <a:grpSpLocks/>
          </p:cNvGrpSpPr>
          <p:nvPr/>
        </p:nvGrpSpPr>
        <p:grpSpPr bwMode="auto">
          <a:xfrm>
            <a:off x="7016150" y="3450016"/>
            <a:ext cx="1439862" cy="396875"/>
            <a:chOff x="3651" y="2930"/>
            <a:chExt cx="907" cy="250"/>
          </a:xfrm>
        </p:grpSpPr>
        <p:sp>
          <p:nvSpPr>
            <p:cNvPr id="13" name="Text Box 44">
              <a:extLst>
                <a:ext uri="{FF2B5EF4-FFF2-40B4-BE49-F238E27FC236}">
                  <a16:creationId xmlns:a16="http://schemas.microsoft.com/office/drawing/2014/main" id="{C61DDF9F-9D9C-0825-BC31-874ABB5DF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930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| | | |   |  </a:t>
              </a:r>
              <a:endParaRPr lang="en-US" altLang="ar-SA" sz="2000" b="1"/>
            </a:p>
          </p:txBody>
        </p:sp>
        <p:sp>
          <p:nvSpPr>
            <p:cNvPr id="14" name="Line 45">
              <a:extLst>
                <a:ext uri="{FF2B5EF4-FFF2-40B4-BE49-F238E27FC236}">
                  <a16:creationId xmlns:a16="http://schemas.microsoft.com/office/drawing/2014/main" id="{85071E2C-4DE5-89DD-3C45-7592DAE2C6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0" y="3034"/>
              <a:ext cx="408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" name="Text Box 65">
            <a:extLst>
              <a:ext uri="{FF2B5EF4-FFF2-40B4-BE49-F238E27FC236}">
                <a16:creationId xmlns:a16="http://schemas.microsoft.com/office/drawing/2014/main" id="{078FF6F0-1F1D-93A1-B543-C0EEFE6A9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037" y="2405441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٠</a:t>
            </a:r>
            <a:endParaRPr lang="en-US" altLang="ar-SA" sz="2000" b="1"/>
          </a:p>
        </p:txBody>
      </p:sp>
      <p:sp>
        <p:nvSpPr>
          <p:cNvPr id="17" name="Text Box 66">
            <a:extLst>
              <a:ext uri="{FF2B5EF4-FFF2-40B4-BE49-F238E27FC236}">
                <a16:creationId xmlns:a16="http://schemas.microsoft.com/office/drawing/2014/main" id="{2C85361F-4EAF-83B4-73E0-4A7417A40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037" y="2908678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</a:t>
            </a:r>
            <a:endParaRPr lang="en-US" altLang="ar-SA" sz="2000" b="1"/>
          </a:p>
        </p:txBody>
      </p:sp>
      <p:sp>
        <p:nvSpPr>
          <p:cNvPr id="18" name="Text Box 67">
            <a:extLst>
              <a:ext uri="{FF2B5EF4-FFF2-40B4-BE49-F238E27FC236}">
                <a16:creationId xmlns:a16="http://schemas.microsoft.com/office/drawing/2014/main" id="{17AC7B2F-F143-817C-EE14-CB851C780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037" y="3435728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٢</a:t>
            </a:r>
            <a:endParaRPr lang="en-US" altLang="ar-SA" sz="2000" b="1"/>
          </a:p>
        </p:txBody>
      </p:sp>
      <p:sp>
        <p:nvSpPr>
          <p:cNvPr id="19" name="Text Box 68">
            <a:extLst>
              <a:ext uri="{FF2B5EF4-FFF2-40B4-BE49-F238E27FC236}">
                <a16:creationId xmlns:a16="http://schemas.microsoft.com/office/drawing/2014/main" id="{B838884C-4D9F-B760-BBCC-15D2A4148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037" y="3953253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</a:t>
            </a:r>
            <a:endParaRPr lang="en-US" altLang="ar-SA" sz="2000" b="1"/>
          </a:p>
        </p:txBody>
      </p:sp>
      <p:sp>
        <p:nvSpPr>
          <p:cNvPr id="20" name="Text Box 69">
            <a:extLst>
              <a:ext uri="{FF2B5EF4-FFF2-40B4-BE49-F238E27FC236}">
                <a16:creationId xmlns:a16="http://schemas.microsoft.com/office/drawing/2014/main" id="{DE61D125-0BE5-D02C-81DB-14B7264C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525" y="2405441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</a:t>
            </a:r>
            <a:endParaRPr lang="en-US" altLang="ar-SA" sz="2000" b="1"/>
          </a:p>
        </p:txBody>
      </p:sp>
      <p:sp>
        <p:nvSpPr>
          <p:cNvPr id="21" name="Text Box 70">
            <a:extLst>
              <a:ext uri="{FF2B5EF4-FFF2-40B4-BE49-F238E27FC236}">
                <a16:creationId xmlns:a16="http://schemas.microsoft.com/office/drawing/2014/main" id="{10BF471C-DAE1-CBC2-B757-FD111840E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525" y="2908678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</a:t>
            </a:r>
            <a:endParaRPr lang="en-US" altLang="ar-SA" sz="2000" b="1"/>
          </a:p>
        </p:txBody>
      </p:sp>
      <p:sp>
        <p:nvSpPr>
          <p:cNvPr id="22" name="Text Box 71">
            <a:extLst>
              <a:ext uri="{FF2B5EF4-FFF2-40B4-BE49-F238E27FC236}">
                <a16:creationId xmlns:a16="http://schemas.microsoft.com/office/drawing/2014/main" id="{C1AD7DE9-9E21-F2FE-4137-97EDD69D1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525" y="3450016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٦</a:t>
            </a:r>
            <a:endParaRPr lang="en-US" altLang="ar-SA" sz="2000" b="1"/>
          </a:p>
        </p:txBody>
      </p:sp>
      <p:sp>
        <p:nvSpPr>
          <p:cNvPr id="23" name="Text Box 72">
            <a:extLst>
              <a:ext uri="{FF2B5EF4-FFF2-40B4-BE49-F238E27FC236}">
                <a16:creationId xmlns:a16="http://schemas.microsoft.com/office/drawing/2014/main" id="{F9F8239C-A3C7-6EB2-79ED-4A4FEB6A5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525" y="3953253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٨</a:t>
            </a:r>
            <a:endParaRPr lang="en-US" altLang="ar-SA" sz="2000" b="1"/>
          </a:p>
        </p:txBody>
      </p:sp>
      <p:sp>
        <p:nvSpPr>
          <p:cNvPr id="24" name="Text Box 73">
            <a:extLst>
              <a:ext uri="{FF2B5EF4-FFF2-40B4-BE49-F238E27FC236}">
                <a16:creationId xmlns:a16="http://schemas.microsoft.com/office/drawing/2014/main" id="{C702632D-024C-D66E-96F9-0C41E0873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125" y="1291016"/>
            <a:ext cx="5005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FF0000"/>
                </a:solidFill>
              </a:rPr>
              <a:t>أوجد عدد الأهداف الذي له أكبر تكرار .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5" name="Text Box 74">
            <a:extLst>
              <a:ext uri="{FF2B5EF4-FFF2-40B4-BE49-F238E27FC236}">
                <a16:creationId xmlns:a16="http://schemas.microsoft.com/office/drawing/2014/main" id="{91D59DFE-097E-DE52-018D-B55999FE4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337" y="5323266"/>
            <a:ext cx="277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rgbClr val="FF0000"/>
                </a:solidFill>
              </a:rPr>
              <a:t>عدد الأهداف الأكبر تكرارا هو :</a:t>
            </a:r>
            <a:endParaRPr lang="en-US" altLang="ar-SA" sz="2000" b="1">
              <a:solidFill>
                <a:srgbClr val="FF0000"/>
              </a:solidFill>
            </a:endParaRPr>
          </a:p>
        </p:txBody>
      </p:sp>
      <p:sp>
        <p:nvSpPr>
          <p:cNvPr id="26" name="Text Box 75">
            <a:extLst>
              <a:ext uri="{FF2B5EF4-FFF2-40B4-BE49-F238E27FC236}">
                <a16:creationId xmlns:a16="http://schemas.microsoft.com/office/drawing/2014/main" id="{A8435973-E9E6-1027-BF61-896A983E4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75" y="5337553"/>
            <a:ext cx="1512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٣ أهداف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  <p:sp>
        <p:nvSpPr>
          <p:cNvPr id="27" name="Rectangle 76">
            <a:extLst>
              <a:ext uri="{FF2B5EF4-FFF2-40B4-BE49-F238E27FC236}">
                <a16:creationId xmlns:a16="http://schemas.microsoft.com/office/drawing/2014/main" id="{04F0B32A-A459-27F1-24CF-B49574406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9525" y="3927853"/>
            <a:ext cx="3940175" cy="503238"/>
          </a:xfrm>
          <a:prstGeom prst="rect">
            <a:avLst/>
          </a:prstGeom>
          <a:solidFill>
            <a:srgbClr val="A50021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28" name="Picture 77">
            <a:extLst>
              <a:ext uri="{FF2B5EF4-FFF2-40B4-BE49-F238E27FC236}">
                <a16:creationId xmlns:a16="http://schemas.microsoft.com/office/drawing/2014/main" id="{EECC904E-66BE-44C3-65D8-04C3EFE67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50" y="65466"/>
            <a:ext cx="3724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99">
            <a:extLst>
              <a:ext uri="{FF2B5EF4-FFF2-40B4-BE49-F238E27FC236}">
                <a16:creationId xmlns:a16="http://schemas.microsoft.com/office/drawing/2014/main" id="{156F48D8-F486-AA72-852F-9E0B4888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037" y="4458078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</a:t>
            </a:r>
            <a:endParaRPr lang="en-US" altLang="ar-SA" sz="2000" b="1"/>
          </a:p>
        </p:txBody>
      </p:sp>
      <p:sp>
        <p:nvSpPr>
          <p:cNvPr id="30" name="Text Box 100">
            <a:extLst>
              <a:ext uri="{FF2B5EF4-FFF2-40B4-BE49-F238E27FC236}">
                <a16:creationId xmlns:a16="http://schemas.microsoft.com/office/drawing/2014/main" id="{E6A6A09F-55CD-ABBE-E0FA-4597C3082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037" y="4985128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٥</a:t>
            </a:r>
            <a:endParaRPr lang="en-US" altLang="ar-SA" sz="2000" b="1"/>
          </a:p>
        </p:txBody>
      </p:sp>
      <p:sp>
        <p:nvSpPr>
          <p:cNvPr id="31" name="Text Box 101">
            <a:extLst>
              <a:ext uri="{FF2B5EF4-FFF2-40B4-BE49-F238E27FC236}">
                <a16:creationId xmlns:a16="http://schemas.microsoft.com/office/drawing/2014/main" id="{BB4AF694-F696-8ED0-DC02-25C042A3E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037" y="5502653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٦</a:t>
            </a:r>
            <a:endParaRPr lang="en-US" altLang="ar-SA" sz="2000" b="1"/>
          </a:p>
        </p:txBody>
      </p:sp>
      <p:sp>
        <p:nvSpPr>
          <p:cNvPr id="32" name="Text Box 103">
            <a:extLst>
              <a:ext uri="{FF2B5EF4-FFF2-40B4-BE49-F238E27FC236}">
                <a16:creationId xmlns:a16="http://schemas.microsoft.com/office/drawing/2014/main" id="{765700D8-3182-7508-E544-B6C99735E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150" y="4481891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| | |</a:t>
            </a:r>
            <a:endParaRPr lang="en-US" altLang="ar-SA" sz="2000" b="1"/>
          </a:p>
        </p:txBody>
      </p:sp>
      <p:grpSp>
        <p:nvGrpSpPr>
          <p:cNvPr id="33" name="Group 105">
            <a:extLst>
              <a:ext uri="{FF2B5EF4-FFF2-40B4-BE49-F238E27FC236}">
                <a16:creationId xmlns:a16="http://schemas.microsoft.com/office/drawing/2014/main" id="{C70EE338-353E-2DCF-11DC-66DCFD53B248}"/>
              </a:ext>
            </a:extLst>
          </p:cNvPr>
          <p:cNvGrpSpPr>
            <a:grpSpLocks/>
          </p:cNvGrpSpPr>
          <p:nvPr/>
        </p:nvGrpSpPr>
        <p:grpSpPr bwMode="auto">
          <a:xfrm>
            <a:off x="7016150" y="4985128"/>
            <a:ext cx="1439862" cy="396875"/>
            <a:chOff x="3651" y="2930"/>
            <a:chExt cx="907" cy="250"/>
          </a:xfrm>
        </p:grpSpPr>
        <p:sp>
          <p:nvSpPr>
            <p:cNvPr id="34" name="Text Box 106">
              <a:extLst>
                <a:ext uri="{FF2B5EF4-FFF2-40B4-BE49-F238E27FC236}">
                  <a16:creationId xmlns:a16="http://schemas.microsoft.com/office/drawing/2014/main" id="{5B7A9937-49C1-B46C-E0DA-9BA0E2B3B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930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| | | |</a:t>
              </a:r>
              <a:endParaRPr lang="en-US" altLang="ar-SA" sz="2000" b="1"/>
            </a:p>
          </p:txBody>
        </p:sp>
        <p:sp>
          <p:nvSpPr>
            <p:cNvPr id="35" name="Line 107">
              <a:extLst>
                <a:ext uri="{FF2B5EF4-FFF2-40B4-BE49-F238E27FC236}">
                  <a16:creationId xmlns:a16="http://schemas.microsoft.com/office/drawing/2014/main" id="{A14DA8CB-93ED-8413-2E46-C871A1C6E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0" y="3034"/>
              <a:ext cx="408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6" name="Text Box 109">
            <a:extLst>
              <a:ext uri="{FF2B5EF4-FFF2-40B4-BE49-F238E27FC236}">
                <a16:creationId xmlns:a16="http://schemas.microsoft.com/office/drawing/2014/main" id="{198DBA4A-0A7F-12DD-FB37-7DCE9B9C0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525" y="4480303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</a:t>
            </a:r>
            <a:endParaRPr lang="en-US" altLang="ar-SA" sz="2000" b="1"/>
          </a:p>
        </p:txBody>
      </p:sp>
      <p:sp>
        <p:nvSpPr>
          <p:cNvPr id="37" name="Text Box 110">
            <a:extLst>
              <a:ext uri="{FF2B5EF4-FFF2-40B4-BE49-F238E27FC236}">
                <a16:creationId xmlns:a16="http://schemas.microsoft.com/office/drawing/2014/main" id="{07F73512-EC21-76C2-9F9E-D8836E47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525" y="4999416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٥</a:t>
            </a:r>
            <a:endParaRPr lang="en-US" altLang="ar-SA" sz="2000" b="1"/>
          </a:p>
        </p:txBody>
      </p:sp>
      <p:sp>
        <p:nvSpPr>
          <p:cNvPr id="38" name="Text Box 111">
            <a:extLst>
              <a:ext uri="{FF2B5EF4-FFF2-40B4-BE49-F238E27FC236}">
                <a16:creationId xmlns:a16="http://schemas.microsoft.com/office/drawing/2014/main" id="{E31E9346-D7F7-942D-2D84-D918E6C6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525" y="5502653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٠</a:t>
            </a:r>
            <a:endParaRPr lang="en-US" altLang="ar-SA" sz="2000" b="1"/>
          </a:p>
        </p:txBody>
      </p:sp>
      <p:pic>
        <p:nvPicPr>
          <p:cNvPr id="39" name="Picture 112">
            <a:extLst>
              <a:ext uri="{FF2B5EF4-FFF2-40B4-BE49-F238E27FC236}">
                <a16:creationId xmlns:a16="http://schemas.microsoft.com/office/drawing/2014/main" id="{1B16D28C-CAA1-9B8D-006B-36F459F03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75" y="2819778"/>
            <a:ext cx="45720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113">
            <a:extLst>
              <a:ext uri="{FF2B5EF4-FFF2-40B4-BE49-F238E27FC236}">
                <a16:creationId xmlns:a16="http://schemas.microsoft.com/office/drawing/2014/main" id="{989E9356-5995-7310-6C19-B9CB59DD1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2437" y="2930903"/>
            <a:ext cx="539750" cy="325438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" name="Rectangle 114">
            <a:extLst>
              <a:ext uri="{FF2B5EF4-FFF2-40B4-BE49-F238E27FC236}">
                <a16:creationId xmlns:a16="http://schemas.microsoft.com/office/drawing/2014/main" id="{C9FE3147-B79B-34FE-CAD5-2CEDA6B22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425" y="2932491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2" name="Rectangle 115">
            <a:extLst>
              <a:ext uri="{FF2B5EF4-FFF2-40B4-BE49-F238E27FC236}">
                <a16:creationId xmlns:a16="http://schemas.microsoft.com/office/drawing/2014/main" id="{08ECE2E1-5F5F-9FC7-84C0-90AE3C13E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062" y="2932491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3" name="Rectangle 116">
            <a:extLst>
              <a:ext uri="{FF2B5EF4-FFF2-40B4-BE49-F238E27FC236}">
                <a16:creationId xmlns:a16="http://schemas.microsoft.com/office/drawing/2014/main" id="{E5C5D13E-3952-05E2-B1FC-1AC3FDBB2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337" y="2930903"/>
            <a:ext cx="539750" cy="325438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4" name="Rectangle 117">
            <a:extLst>
              <a:ext uri="{FF2B5EF4-FFF2-40B4-BE49-F238E27FC236}">
                <a16:creationId xmlns:a16="http://schemas.microsoft.com/office/drawing/2014/main" id="{FFB5C0D7-DF2B-8D3D-6291-0FE48AC24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325" y="2932491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5" name="Rectangle 118">
            <a:extLst>
              <a:ext uri="{FF2B5EF4-FFF2-40B4-BE49-F238E27FC236}">
                <a16:creationId xmlns:a16="http://schemas.microsoft.com/office/drawing/2014/main" id="{5B041460-ED6D-6014-BA8A-3262C2C57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962" y="2932491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6" name="Rectangle 119">
            <a:extLst>
              <a:ext uri="{FF2B5EF4-FFF2-40B4-BE49-F238E27FC236}">
                <a16:creationId xmlns:a16="http://schemas.microsoft.com/office/drawing/2014/main" id="{141FAE66-DCDF-50DC-5ABA-5562EED64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2437" y="3289678"/>
            <a:ext cx="539750" cy="325438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7" name="Rectangle 120">
            <a:extLst>
              <a:ext uri="{FF2B5EF4-FFF2-40B4-BE49-F238E27FC236}">
                <a16:creationId xmlns:a16="http://schemas.microsoft.com/office/drawing/2014/main" id="{5819D2DC-DECB-CCC5-F922-4A4386904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425" y="3291266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8" name="Rectangle 121">
            <a:extLst>
              <a:ext uri="{FF2B5EF4-FFF2-40B4-BE49-F238E27FC236}">
                <a16:creationId xmlns:a16="http://schemas.microsoft.com/office/drawing/2014/main" id="{5F7A3F31-3FA0-33F4-6918-1C1A8265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062" y="3291266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9" name="Rectangle 122">
            <a:extLst>
              <a:ext uri="{FF2B5EF4-FFF2-40B4-BE49-F238E27FC236}">
                <a16:creationId xmlns:a16="http://schemas.microsoft.com/office/drawing/2014/main" id="{31A8B185-4022-4E96-72E1-DC900EEFD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337" y="3289678"/>
            <a:ext cx="539750" cy="325438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0" name="Rectangle 123">
            <a:extLst>
              <a:ext uri="{FF2B5EF4-FFF2-40B4-BE49-F238E27FC236}">
                <a16:creationId xmlns:a16="http://schemas.microsoft.com/office/drawing/2014/main" id="{3408ADDC-93DB-E12C-EF16-1B4AD15EF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325" y="3291266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" name="Rectangle 124">
            <a:extLst>
              <a:ext uri="{FF2B5EF4-FFF2-40B4-BE49-F238E27FC236}">
                <a16:creationId xmlns:a16="http://schemas.microsoft.com/office/drawing/2014/main" id="{C744CBE2-64E7-2521-FFCD-BF4C7C583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962" y="3291266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2" name="Rectangle 125">
            <a:extLst>
              <a:ext uri="{FF2B5EF4-FFF2-40B4-BE49-F238E27FC236}">
                <a16:creationId xmlns:a16="http://schemas.microsoft.com/office/drawing/2014/main" id="{072C8DF5-D094-40A4-D649-347DF8126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725" y="3651628"/>
            <a:ext cx="539750" cy="325438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3" name="Rectangle 126">
            <a:extLst>
              <a:ext uri="{FF2B5EF4-FFF2-40B4-BE49-F238E27FC236}">
                <a16:creationId xmlns:a16="http://schemas.microsoft.com/office/drawing/2014/main" id="{F37B2E7F-DF86-DF38-E5AE-42882560E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712" y="3653216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4" name="Rectangle 127">
            <a:extLst>
              <a:ext uri="{FF2B5EF4-FFF2-40B4-BE49-F238E27FC236}">
                <a16:creationId xmlns:a16="http://schemas.microsoft.com/office/drawing/2014/main" id="{86F3DA8B-D6A1-5208-C6C7-B784387B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350" y="3653216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5" name="Rectangle 128">
            <a:extLst>
              <a:ext uri="{FF2B5EF4-FFF2-40B4-BE49-F238E27FC236}">
                <a16:creationId xmlns:a16="http://schemas.microsoft.com/office/drawing/2014/main" id="{918BA84A-98A6-13B8-CFEF-F6B3B0041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625" y="3651628"/>
            <a:ext cx="539750" cy="325438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6" name="Rectangle 129">
            <a:extLst>
              <a:ext uri="{FF2B5EF4-FFF2-40B4-BE49-F238E27FC236}">
                <a16:creationId xmlns:a16="http://schemas.microsoft.com/office/drawing/2014/main" id="{B6DBF793-5122-4F7F-D6FC-78A973897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612" y="3653216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7" name="Rectangle 130">
            <a:extLst>
              <a:ext uri="{FF2B5EF4-FFF2-40B4-BE49-F238E27FC236}">
                <a16:creationId xmlns:a16="http://schemas.microsoft.com/office/drawing/2014/main" id="{DDC6647C-F994-B41F-8EE1-E27DBCD57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250" y="3653216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8" name="Rectangle 131">
            <a:extLst>
              <a:ext uri="{FF2B5EF4-FFF2-40B4-BE49-F238E27FC236}">
                <a16:creationId xmlns:a16="http://schemas.microsoft.com/office/drawing/2014/main" id="{684688B1-C7F0-B83E-5614-3AE705A26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725" y="4010403"/>
            <a:ext cx="539750" cy="325438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9" name="Rectangle 132">
            <a:extLst>
              <a:ext uri="{FF2B5EF4-FFF2-40B4-BE49-F238E27FC236}">
                <a16:creationId xmlns:a16="http://schemas.microsoft.com/office/drawing/2014/main" id="{3DE03408-139C-026E-9F35-96FEE9D6A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1712" y="4011991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0" name="Rectangle 133">
            <a:extLst>
              <a:ext uri="{FF2B5EF4-FFF2-40B4-BE49-F238E27FC236}">
                <a16:creationId xmlns:a16="http://schemas.microsoft.com/office/drawing/2014/main" id="{9E1D7E84-35B7-0AFA-C0D0-359650CD8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350" y="4011991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" name="Rectangle 134">
            <a:extLst>
              <a:ext uri="{FF2B5EF4-FFF2-40B4-BE49-F238E27FC236}">
                <a16:creationId xmlns:a16="http://schemas.microsoft.com/office/drawing/2014/main" id="{C8C53642-F6ED-6846-3FAC-846C2280E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9625" y="4010403"/>
            <a:ext cx="539750" cy="325438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2" name="Rectangle 135">
            <a:extLst>
              <a:ext uri="{FF2B5EF4-FFF2-40B4-BE49-F238E27FC236}">
                <a16:creationId xmlns:a16="http://schemas.microsoft.com/office/drawing/2014/main" id="{10315518-56C1-9201-264B-AE64FE88D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612" y="4011991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3" name="Rectangle 136">
            <a:extLst>
              <a:ext uri="{FF2B5EF4-FFF2-40B4-BE49-F238E27FC236}">
                <a16:creationId xmlns:a16="http://schemas.microsoft.com/office/drawing/2014/main" id="{A06C3C37-438A-AC12-AD82-D5605E2D2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250" y="4011991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4" name="Rectangle 137">
            <a:extLst>
              <a:ext uri="{FF2B5EF4-FFF2-40B4-BE49-F238E27FC236}">
                <a16:creationId xmlns:a16="http://schemas.microsoft.com/office/drawing/2014/main" id="{2115797F-68C6-76F2-9D99-2BA6B2A74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2437" y="4369178"/>
            <a:ext cx="539750" cy="325438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5" name="Rectangle 138">
            <a:extLst>
              <a:ext uri="{FF2B5EF4-FFF2-40B4-BE49-F238E27FC236}">
                <a16:creationId xmlns:a16="http://schemas.microsoft.com/office/drawing/2014/main" id="{0A94D0CD-B318-A98D-AFC7-2607E2BE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425" y="4370766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6" name="Rectangle 139">
            <a:extLst>
              <a:ext uri="{FF2B5EF4-FFF2-40B4-BE49-F238E27FC236}">
                <a16:creationId xmlns:a16="http://schemas.microsoft.com/office/drawing/2014/main" id="{2CB13193-480A-B802-236E-E72A2864A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6062" y="4370766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7" name="Rectangle 140">
            <a:extLst>
              <a:ext uri="{FF2B5EF4-FFF2-40B4-BE49-F238E27FC236}">
                <a16:creationId xmlns:a16="http://schemas.microsoft.com/office/drawing/2014/main" id="{686E14FC-6820-C985-E3F8-DC757CCBF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337" y="4369178"/>
            <a:ext cx="539750" cy="325438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8" name="Rectangle 141">
            <a:extLst>
              <a:ext uri="{FF2B5EF4-FFF2-40B4-BE49-F238E27FC236}">
                <a16:creationId xmlns:a16="http://schemas.microsoft.com/office/drawing/2014/main" id="{559EE3EB-D9D4-08BD-1BBD-EFF324749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325" y="4370766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9" name="Rectangle 142">
            <a:extLst>
              <a:ext uri="{FF2B5EF4-FFF2-40B4-BE49-F238E27FC236}">
                <a16:creationId xmlns:a16="http://schemas.microsoft.com/office/drawing/2014/main" id="{DA54950C-9BD0-A75E-BB15-BB34293C7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962" y="4370766"/>
            <a:ext cx="539750" cy="3254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0" name="Text Box 150">
            <a:extLst>
              <a:ext uri="{FF2B5EF4-FFF2-40B4-BE49-F238E27FC236}">
                <a16:creationId xmlns:a16="http://schemas.microsoft.com/office/drawing/2014/main" id="{9E3BB92B-6AE2-2567-7FB8-0240DF57B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037" y="6020178"/>
            <a:ext cx="1439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</a:t>
            </a:r>
            <a:endParaRPr lang="en-US" altLang="ar-SA" sz="2000" b="1"/>
          </a:p>
        </p:txBody>
      </p:sp>
      <p:sp>
        <p:nvSpPr>
          <p:cNvPr id="71" name="Text Box 151">
            <a:extLst>
              <a:ext uri="{FF2B5EF4-FFF2-40B4-BE49-F238E27FC236}">
                <a16:creationId xmlns:a16="http://schemas.microsoft.com/office/drawing/2014/main" id="{2F1188C9-44F4-D9AE-EBB4-FE087FF96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150" y="6020178"/>
            <a:ext cx="1439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| </a:t>
            </a:r>
            <a:endParaRPr lang="en-US" altLang="ar-SA" sz="2000" b="1"/>
          </a:p>
        </p:txBody>
      </p:sp>
      <p:sp>
        <p:nvSpPr>
          <p:cNvPr id="72" name="Text Box 152">
            <a:extLst>
              <a:ext uri="{FF2B5EF4-FFF2-40B4-BE49-F238E27FC236}">
                <a16:creationId xmlns:a16="http://schemas.microsoft.com/office/drawing/2014/main" id="{B2592FB9-F119-86C5-B2F0-2C30CAB6D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525" y="6020178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</a:t>
            </a:r>
            <a:endParaRPr lang="en-US" altLang="ar-SA" sz="2000" b="1"/>
          </a:p>
        </p:txBody>
      </p:sp>
      <p:grpSp>
        <p:nvGrpSpPr>
          <p:cNvPr id="73" name="Group 154">
            <a:extLst>
              <a:ext uri="{FF2B5EF4-FFF2-40B4-BE49-F238E27FC236}">
                <a16:creationId xmlns:a16="http://schemas.microsoft.com/office/drawing/2014/main" id="{5D718107-0345-BDFD-8D1D-524CABA1C66D}"/>
              </a:ext>
            </a:extLst>
          </p:cNvPr>
          <p:cNvGrpSpPr>
            <a:grpSpLocks/>
          </p:cNvGrpSpPr>
          <p:nvPr/>
        </p:nvGrpSpPr>
        <p:grpSpPr bwMode="auto">
          <a:xfrm>
            <a:off x="7016150" y="3967541"/>
            <a:ext cx="1439862" cy="396875"/>
            <a:chOff x="3651" y="2531"/>
            <a:chExt cx="907" cy="250"/>
          </a:xfrm>
        </p:grpSpPr>
        <p:sp>
          <p:nvSpPr>
            <p:cNvPr id="74" name="Text Box 46">
              <a:extLst>
                <a:ext uri="{FF2B5EF4-FFF2-40B4-BE49-F238E27FC236}">
                  <a16:creationId xmlns:a16="http://schemas.microsoft.com/office/drawing/2014/main" id="{F5004FAC-7099-8597-B429-54C1BA230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531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| | | |  | | | </a:t>
              </a:r>
              <a:endParaRPr lang="en-US" altLang="ar-SA" sz="2000" b="1"/>
            </a:p>
          </p:txBody>
        </p:sp>
        <p:sp>
          <p:nvSpPr>
            <p:cNvPr id="75" name="Line 153">
              <a:extLst>
                <a:ext uri="{FF2B5EF4-FFF2-40B4-BE49-F238E27FC236}">
                  <a16:creationId xmlns:a16="http://schemas.microsoft.com/office/drawing/2014/main" id="{A06E9E39-2BAC-DD23-85B7-1F55155A8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0" y="2636"/>
              <a:ext cx="408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269937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3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800" decel="100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8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5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6" presetClass="entr" presetSubtype="37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4" fill="hold">
                      <p:stCondLst>
                        <p:cond delay="indefinite"/>
                      </p:stCondLst>
                      <p:childTnLst>
                        <p:par>
                          <p:cTn id="615" fill="hold">
                            <p:stCondLst>
                              <p:cond delay="0"/>
                            </p:stCondLst>
                            <p:childTnLst>
                              <p:par>
                                <p:cTn id="6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9" grpId="0"/>
      <p:bldP spid="30" grpId="0"/>
      <p:bldP spid="31" grpId="0"/>
      <p:bldP spid="32" grpId="0"/>
      <p:bldP spid="36" grpId="0"/>
      <p:bldP spid="37" grpId="0"/>
      <p:bldP spid="38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55B95B-CC52-868D-4ABB-AD55F8B49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911" y="938608"/>
            <a:ext cx="8389938" cy="75565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تجلس أسرة مكونة من ٥ أفراد على طاولة حولها ٥ مقاعد لتناول طعام الغداء يوميا ، فإذا كان مقعدا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الأم والأب محددين ، فبكم طريقة يمكن جلوس بقية أفراد الأسرة ؟</a:t>
            </a:r>
            <a:endParaRPr lang="en-US" altLang="ar-SA" sz="2000" b="1"/>
          </a:p>
        </p:txBody>
      </p:sp>
      <p:graphicFrame>
        <p:nvGraphicFramePr>
          <p:cNvPr id="4" name="Group 168">
            <a:extLst>
              <a:ext uri="{FF2B5EF4-FFF2-40B4-BE49-F238E27FC236}">
                <a16:creationId xmlns:a16="http://schemas.microsoft.com/office/drawing/2014/main" id="{0EDFEB16-94A6-4A55-80D6-9D1AFB25F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11389"/>
              </p:ext>
            </p:extLst>
          </p:nvPr>
        </p:nvGraphicFramePr>
        <p:xfrm>
          <a:off x="2199449" y="2234008"/>
          <a:ext cx="5730875" cy="3630615"/>
        </p:xfrm>
        <a:graphic>
          <a:graphicData uri="http://schemas.openxmlformats.org/drawingml/2006/table">
            <a:tbl>
              <a:tblPr rtl="1"/>
              <a:tblGrid>
                <a:gridCol w="114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المقعد ١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المقعد ٢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المقعد ٣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المقعد ٤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2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المقعد ٥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2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 Box 59">
            <a:extLst>
              <a:ext uri="{FF2B5EF4-FFF2-40B4-BE49-F238E27FC236}">
                <a16:creationId xmlns:a16="http://schemas.microsoft.com/office/drawing/2014/main" id="{09BA0AB8-5CC9-BEE1-53C9-35050069F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8186" y="2162570"/>
            <a:ext cx="2089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مقعدا الأم والأب ثابتان</a:t>
            </a:r>
            <a:endParaRPr lang="en-US" altLang="ar-SA" sz="2000" b="1"/>
          </a:p>
        </p:txBody>
      </p:sp>
      <p:pic>
        <p:nvPicPr>
          <p:cNvPr id="8" name="Picture 62">
            <a:extLst>
              <a:ext uri="{FF2B5EF4-FFF2-40B4-BE49-F238E27FC236}">
                <a16:creationId xmlns:a16="http://schemas.microsoft.com/office/drawing/2014/main" id="{DEBC363D-602B-1921-865F-E4F84A86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999" y="144858"/>
            <a:ext cx="3724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9">
            <a:extLst>
              <a:ext uri="{FF2B5EF4-FFF2-40B4-BE49-F238E27FC236}">
                <a16:creationId xmlns:a16="http://schemas.microsoft.com/office/drawing/2014/main" id="{19CA395E-B944-D7B1-81B4-E51A5236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799" y="2775345"/>
            <a:ext cx="2522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التغير يحدث فقط في مقاعد أفراد بقية الأسرة</a:t>
            </a:r>
            <a:endParaRPr lang="en-US" altLang="ar-SA" sz="2000" b="1"/>
          </a:p>
        </p:txBody>
      </p:sp>
      <p:sp>
        <p:nvSpPr>
          <p:cNvPr id="13" name="Text Box 170">
            <a:extLst>
              <a:ext uri="{FF2B5EF4-FFF2-40B4-BE49-F238E27FC236}">
                <a16:creationId xmlns:a16="http://schemas.microsoft.com/office/drawing/2014/main" id="{454B7CF9-8312-61A9-5A83-BA4CB439E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4799" y="3731020"/>
            <a:ext cx="2522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ليكن بقية أفراد الأسرة هم :</a:t>
            </a:r>
            <a:endParaRPr lang="en-US" altLang="ar-SA" sz="2000" b="1"/>
          </a:p>
        </p:txBody>
      </p:sp>
      <p:sp>
        <p:nvSpPr>
          <p:cNvPr id="14" name="Text Box 171">
            <a:extLst>
              <a:ext uri="{FF2B5EF4-FFF2-40B4-BE49-F238E27FC236}">
                <a16:creationId xmlns:a16="http://schemas.microsoft.com/office/drawing/2014/main" id="{95E5279B-C353-6E26-0351-A3DE41E18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136" y="2810270"/>
            <a:ext cx="1079500" cy="39687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محمد</a:t>
            </a:r>
            <a:endParaRPr lang="en-US" altLang="ar-SA" sz="2000" b="1"/>
          </a:p>
        </p:txBody>
      </p:sp>
      <p:sp>
        <p:nvSpPr>
          <p:cNvPr id="16" name="Text Box 172">
            <a:extLst>
              <a:ext uri="{FF2B5EF4-FFF2-40B4-BE49-F238E27FC236}">
                <a16:creationId xmlns:a16="http://schemas.microsoft.com/office/drawing/2014/main" id="{8F283A98-98B4-BCB5-D083-FE852BE3E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899" y="2810270"/>
            <a:ext cx="1079500" cy="39687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أحمد</a:t>
            </a:r>
            <a:endParaRPr lang="en-US" altLang="ar-SA" sz="2000" b="1"/>
          </a:p>
        </p:txBody>
      </p:sp>
      <p:sp>
        <p:nvSpPr>
          <p:cNvPr id="17" name="Text Box 173">
            <a:extLst>
              <a:ext uri="{FF2B5EF4-FFF2-40B4-BE49-F238E27FC236}">
                <a16:creationId xmlns:a16="http://schemas.microsoft.com/office/drawing/2014/main" id="{9B515903-B166-87CB-5610-2EDBAE3EA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961" y="2810270"/>
            <a:ext cx="1079500" cy="396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خالد</a:t>
            </a:r>
            <a:endParaRPr lang="en-US" altLang="ar-SA" sz="2000" b="1"/>
          </a:p>
        </p:txBody>
      </p:sp>
      <p:sp>
        <p:nvSpPr>
          <p:cNvPr id="18" name="Text Box 174">
            <a:extLst>
              <a:ext uri="{FF2B5EF4-FFF2-40B4-BE49-F238E27FC236}">
                <a16:creationId xmlns:a16="http://schemas.microsoft.com/office/drawing/2014/main" id="{BD8CD0E3-F6EA-78E6-86B9-DCABBDE25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249" y="2802333"/>
            <a:ext cx="1079500" cy="39687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الأب</a:t>
            </a:r>
            <a:endParaRPr lang="en-US" altLang="ar-SA" sz="2000" b="1"/>
          </a:p>
        </p:txBody>
      </p:sp>
      <p:sp>
        <p:nvSpPr>
          <p:cNvPr id="19" name="Text Box 175">
            <a:extLst>
              <a:ext uri="{FF2B5EF4-FFF2-40B4-BE49-F238E27FC236}">
                <a16:creationId xmlns:a16="http://schemas.microsoft.com/office/drawing/2014/main" id="{8A643893-38EA-2470-F847-903705673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374" y="2795983"/>
            <a:ext cx="10795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الأم</a:t>
            </a:r>
            <a:endParaRPr lang="en-US" altLang="ar-SA" sz="2000" b="1"/>
          </a:p>
        </p:txBody>
      </p:sp>
      <p:sp>
        <p:nvSpPr>
          <p:cNvPr id="20" name="Text Box 176">
            <a:extLst>
              <a:ext uri="{FF2B5EF4-FFF2-40B4-BE49-F238E27FC236}">
                <a16:creationId xmlns:a16="http://schemas.microsoft.com/office/drawing/2014/main" id="{0DFF6F51-40F5-B057-BD79-91AD347D6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2249" y="3319858"/>
            <a:ext cx="1079500" cy="39687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الأب</a:t>
            </a:r>
            <a:endParaRPr lang="en-US" altLang="ar-SA" sz="2000" b="1"/>
          </a:p>
        </p:txBody>
      </p:sp>
      <p:sp>
        <p:nvSpPr>
          <p:cNvPr id="21" name="Text Box 177">
            <a:extLst>
              <a:ext uri="{FF2B5EF4-FFF2-40B4-BE49-F238E27FC236}">
                <a16:creationId xmlns:a16="http://schemas.microsoft.com/office/drawing/2014/main" id="{8A6D864A-D053-6180-085C-0686FDA7E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3374" y="3313508"/>
            <a:ext cx="10795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الأم</a:t>
            </a:r>
            <a:endParaRPr lang="en-US" altLang="ar-SA" sz="2000" b="1"/>
          </a:p>
        </p:txBody>
      </p:sp>
      <p:sp>
        <p:nvSpPr>
          <p:cNvPr id="22" name="Text Box 178">
            <a:extLst>
              <a:ext uri="{FF2B5EF4-FFF2-40B4-BE49-F238E27FC236}">
                <a16:creationId xmlns:a16="http://schemas.microsoft.com/office/drawing/2014/main" id="{F5231D28-C702-4C42-D3F2-087551C2E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661" y="3861195"/>
            <a:ext cx="1079500" cy="39687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الأب</a:t>
            </a:r>
            <a:endParaRPr lang="en-US" altLang="ar-SA" sz="2000" b="1"/>
          </a:p>
        </p:txBody>
      </p:sp>
      <p:sp>
        <p:nvSpPr>
          <p:cNvPr id="23" name="Text Box 179">
            <a:extLst>
              <a:ext uri="{FF2B5EF4-FFF2-40B4-BE49-F238E27FC236}">
                <a16:creationId xmlns:a16="http://schemas.microsoft.com/office/drawing/2014/main" id="{A970789A-AC4A-904D-8E6B-F455EF1B8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786" y="3854845"/>
            <a:ext cx="10795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الأم</a:t>
            </a:r>
            <a:endParaRPr lang="en-US" altLang="ar-SA" sz="2000" b="1"/>
          </a:p>
        </p:txBody>
      </p:sp>
      <p:sp>
        <p:nvSpPr>
          <p:cNvPr id="24" name="Text Box 180">
            <a:extLst>
              <a:ext uri="{FF2B5EF4-FFF2-40B4-BE49-F238E27FC236}">
                <a16:creationId xmlns:a16="http://schemas.microsoft.com/office/drawing/2014/main" id="{CC6774F0-0636-4ACA-8A0D-312327C64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661" y="4378720"/>
            <a:ext cx="1079500" cy="39687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الأب</a:t>
            </a:r>
            <a:endParaRPr lang="en-US" altLang="ar-SA" sz="2000" b="1"/>
          </a:p>
        </p:txBody>
      </p:sp>
      <p:sp>
        <p:nvSpPr>
          <p:cNvPr id="25" name="Text Box 181">
            <a:extLst>
              <a:ext uri="{FF2B5EF4-FFF2-40B4-BE49-F238E27FC236}">
                <a16:creationId xmlns:a16="http://schemas.microsoft.com/office/drawing/2014/main" id="{0D512ED2-69ED-EFD7-0CFE-184DC8CD7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786" y="4372370"/>
            <a:ext cx="10795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الأم</a:t>
            </a:r>
            <a:endParaRPr lang="en-US" altLang="ar-SA" sz="2000" b="1"/>
          </a:p>
        </p:txBody>
      </p:sp>
      <p:sp>
        <p:nvSpPr>
          <p:cNvPr id="26" name="Text Box 182">
            <a:extLst>
              <a:ext uri="{FF2B5EF4-FFF2-40B4-BE49-F238E27FC236}">
                <a16:creationId xmlns:a16="http://schemas.microsoft.com/office/drawing/2014/main" id="{DD271906-6CBD-FAAD-C114-F81715D2C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661" y="4883545"/>
            <a:ext cx="1079500" cy="39687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الأب</a:t>
            </a:r>
            <a:endParaRPr lang="en-US" altLang="ar-SA" sz="2000" b="1"/>
          </a:p>
        </p:txBody>
      </p:sp>
      <p:sp>
        <p:nvSpPr>
          <p:cNvPr id="27" name="Text Box 183">
            <a:extLst>
              <a:ext uri="{FF2B5EF4-FFF2-40B4-BE49-F238E27FC236}">
                <a16:creationId xmlns:a16="http://schemas.microsoft.com/office/drawing/2014/main" id="{EF35DAF1-BFBF-8803-E61E-AF2FA0F5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786" y="4877195"/>
            <a:ext cx="10795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الأم</a:t>
            </a:r>
            <a:endParaRPr lang="en-US" altLang="ar-SA" sz="2000" b="1"/>
          </a:p>
        </p:txBody>
      </p:sp>
      <p:sp>
        <p:nvSpPr>
          <p:cNvPr id="28" name="Text Box 184">
            <a:extLst>
              <a:ext uri="{FF2B5EF4-FFF2-40B4-BE49-F238E27FC236}">
                <a16:creationId xmlns:a16="http://schemas.microsoft.com/office/drawing/2014/main" id="{B48D2B87-9599-CCD0-88D1-9A9292040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661" y="5401070"/>
            <a:ext cx="1079500" cy="396875"/>
          </a:xfrm>
          <a:prstGeom prst="rect">
            <a:avLst/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الأب</a:t>
            </a:r>
            <a:endParaRPr lang="en-US" altLang="ar-SA" sz="2000" b="1"/>
          </a:p>
        </p:txBody>
      </p:sp>
      <p:sp>
        <p:nvSpPr>
          <p:cNvPr id="29" name="Text Box 185">
            <a:extLst>
              <a:ext uri="{FF2B5EF4-FFF2-40B4-BE49-F238E27FC236}">
                <a16:creationId xmlns:a16="http://schemas.microsoft.com/office/drawing/2014/main" id="{DBE85052-81AE-6B88-75EE-8063599FD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786" y="5394720"/>
            <a:ext cx="1079500" cy="396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الأم</a:t>
            </a:r>
            <a:endParaRPr lang="en-US" altLang="ar-SA" sz="2000" b="1"/>
          </a:p>
        </p:txBody>
      </p:sp>
      <p:sp>
        <p:nvSpPr>
          <p:cNvPr id="30" name="Text Box 186">
            <a:extLst>
              <a:ext uri="{FF2B5EF4-FFF2-40B4-BE49-F238E27FC236}">
                <a16:creationId xmlns:a16="http://schemas.microsoft.com/office/drawing/2014/main" id="{77B97C07-9AB9-DF3A-99B8-8ED6ECE61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9424" y="3335733"/>
            <a:ext cx="1079500" cy="39687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محمد</a:t>
            </a:r>
            <a:endParaRPr lang="en-US" altLang="ar-SA" sz="2000" b="1"/>
          </a:p>
        </p:txBody>
      </p:sp>
      <p:sp>
        <p:nvSpPr>
          <p:cNvPr id="31" name="Text Box 187">
            <a:extLst>
              <a:ext uri="{FF2B5EF4-FFF2-40B4-BE49-F238E27FC236}">
                <a16:creationId xmlns:a16="http://schemas.microsoft.com/office/drawing/2014/main" id="{44131009-6AD1-D5B0-1685-B306DF049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899" y="3321445"/>
            <a:ext cx="1079500" cy="396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خالد</a:t>
            </a:r>
            <a:endParaRPr lang="en-US" altLang="ar-SA" sz="2000" b="1"/>
          </a:p>
        </p:txBody>
      </p:sp>
      <p:sp>
        <p:nvSpPr>
          <p:cNvPr id="32" name="Text Box 188">
            <a:extLst>
              <a:ext uri="{FF2B5EF4-FFF2-40B4-BE49-F238E27FC236}">
                <a16:creationId xmlns:a16="http://schemas.microsoft.com/office/drawing/2014/main" id="{3822C6A8-F9F8-FED9-6A05-C78BF1E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961" y="3327795"/>
            <a:ext cx="1079500" cy="39687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أحمد</a:t>
            </a:r>
            <a:endParaRPr lang="en-US" altLang="ar-SA" sz="2000" b="1"/>
          </a:p>
        </p:txBody>
      </p:sp>
      <p:sp>
        <p:nvSpPr>
          <p:cNvPr id="33" name="Text Box 189">
            <a:extLst>
              <a:ext uri="{FF2B5EF4-FFF2-40B4-BE49-F238E27FC236}">
                <a16:creationId xmlns:a16="http://schemas.microsoft.com/office/drawing/2014/main" id="{1AB1186E-0CFA-BAAA-CF36-0FC3B6B99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486" y="3854845"/>
            <a:ext cx="1079500" cy="39687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أحمد</a:t>
            </a:r>
            <a:endParaRPr lang="en-US" altLang="ar-SA" sz="2000" b="1"/>
          </a:p>
        </p:txBody>
      </p:sp>
      <p:sp>
        <p:nvSpPr>
          <p:cNvPr id="34" name="Text Box 190">
            <a:extLst>
              <a:ext uri="{FF2B5EF4-FFF2-40B4-BE49-F238E27FC236}">
                <a16:creationId xmlns:a16="http://schemas.microsoft.com/office/drawing/2014/main" id="{4C4E0DB5-F247-E3AD-0BAA-6B481BB34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486" y="4366020"/>
            <a:ext cx="1079500" cy="39687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أحمد</a:t>
            </a:r>
            <a:endParaRPr lang="en-US" altLang="ar-SA" sz="2000" b="1"/>
          </a:p>
        </p:txBody>
      </p:sp>
      <p:sp>
        <p:nvSpPr>
          <p:cNvPr id="35" name="Text Box 191">
            <a:extLst>
              <a:ext uri="{FF2B5EF4-FFF2-40B4-BE49-F238E27FC236}">
                <a16:creationId xmlns:a16="http://schemas.microsoft.com/office/drawing/2014/main" id="{BB6917BB-FD34-3EA5-8AF3-6819EB091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899" y="3854845"/>
            <a:ext cx="1079500" cy="39687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محمد</a:t>
            </a:r>
            <a:endParaRPr lang="en-US" altLang="ar-SA" sz="2000" b="1"/>
          </a:p>
        </p:txBody>
      </p:sp>
      <p:sp>
        <p:nvSpPr>
          <p:cNvPr id="36" name="Text Box 192">
            <a:extLst>
              <a:ext uri="{FF2B5EF4-FFF2-40B4-BE49-F238E27FC236}">
                <a16:creationId xmlns:a16="http://schemas.microsoft.com/office/drawing/2014/main" id="{FF02DE7F-C4B7-C0A5-D510-32B17450A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961" y="3854845"/>
            <a:ext cx="1079500" cy="396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خالد</a:t>
            </a:r>
            <a:endParaRPr lang="en-US" altLang="ar-SA" sz="2000" b="1"/>
          </a:p>
        </p:txBody>
      </p:sp>
      <p:sp>
        <p:nvSpPr>
          <p:cNvPr id="37" name="Text Box 193">
            <a:extLst>
              <a:ext uri="{FF2B5EF4-FFF2-40B4-BE49-F238E27FC236}">
                <a16:creationId xmlns:a16="http://schemas.microsoft.com/office/drawing/2014/main" id="{96299DF8-8A7C-5851-FED4-F49CF5650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899" y="4366020"/>
            <a:ext cx="1079500" cy="396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خالد</a:t>
            </a:r>
            <a:endParaRPr lang="en-US" altLang="ar-SA" sz="2000" b="1"/>
          </a:p>
        </p:txBody>
      </p:sp>
      <p:sp>
        <p:nvSpPr>
          <p:cNvPr id="38" name="Text Box 194">
            <a:extLst>
              <a:ext uri="{FF2B5EF4-FFF2-40B4-BE49-F238E27FC236}">
                <a16:creationId xmlns:a16="http://schemas.microsoft.com/office/drawing/2014/main" id="{9500D1C5-63EF-A5BF-D293-F13047887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961" y="4372370"/>
            <a:ext cx="1079500" cy="39687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محمد</a:t>
            </a:r>
            <a:endParaRPr lang="en-US" altLang="ar-SA" sz="2000" b="1"/>
          </a:p>
        </p:txBody>
      </p:sp>
      <p:sp>
        <p:nvSpPr>
          <p:cNvPr id="39" name="Text Box 195">
            <a:extLst>
              <a:ext uri="{FF2B5EF4-FFF2-40B4-BE49-F238E27FC236}">
                <a16:creationId xmlns:a16="http://schemas.microsoft.com/office/drawing/2014/main" id="{29A6E0AA-16F3-2629-7A59-137B9B5A2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136" y="4877195"/>
            <a:ext cx="1079500" cy="396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خالد</a:t>
            </a:r>
            <a:endParaRPr lang="en-US" altLang="ar-SA" sz="2000" b="1"/>
          </a:p>
        </p:txBody>
      </p:sp>
      <p:sp>
        <p:nvSpPr>
          <p:cNvPr id="40" name="Text Box 196">
            <a:extLst>
              <a:ext uri="{FF2B5EF4-FFF2-40B4-BE49-F238E27FC236}">
                <a16:creationId xmlns:a16="http://schemas.microsoft.com/office/drawing/2014/main" id="{61E24FB3-BFF2-3E1C-5A16-E00FC6093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5136" y="5402658"/>
            <a:ext cx="1079500" cy="396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خالد</a:t>
            </a:r>
            <a:endParaRPr lang="en-US" altLang="ar-SA" sz="2000" b="1"/>
          </a:p>
        </p:txBody>
      </p:sp>
      <p:sp>
        <p:nvSpPr>
          <p:cNvPr id="41" name="Text Box 197">
            <a:extLst>
              <a:ext uri="{FF2B5EF4-FFF2-40B4-BE49-F238E27FC236}">
                <a16:creationId xmlns:a16="http://schemas.microsoft.com/office/drawing/2014/main" id="{023DA802-C6DE-F497-38F8-19F25A1D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899" y="4891483"/>
            <a:ext cx="1079500" cy="39687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محمد</a:t>
            </a:r>
            <a:endParaRPr lang="en-US" altLang="ar-SA" sz="2000" b="1"/>
          </a:p>
        </p:txBody>
      </p:sp>
      <p:sp>
        <p:nvSpPr>
          <p:cNvPr id="42" name="Text Box 198">
            <a:extLst>
              <a:ext uri="{FF2B5EF4-FFF2-40B4-BE49-F238E27FC236}">
                <a16:creationId xmlns:a16="http://schemas.microsoft.com/office/drawing/2014/main" id="{E80DC832-CBB3-BED5-8235-F43F104F1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961" y="5402658"/>
            <a:ext cx="1079500" cy="39687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محمد</a:t>
            </a:r>
            <a:endParaRPr lang="en-US" altLang="ar-SA" sz="2000" b="1"/>
          </a:p>
        </p:txBody>
      </p:sp>
      <p:sp>
        <p:nvSpPr>
          <p:cNvPr id="43" name="Text Box 199">
            <a:extLst>
              <a:ext uri="{FF2B5EF4-FFF2-40B4-BE49-F238E27FC236}">
                <a16:creationId xmlns:a16="http://schemas.microsoft.com/office/drawing/2014/main" id="{C6AB63D7-B314-3C20-08C8-2117C543B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961" y="4883545"/>
            <a:ext cx="1079500" cy="39687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أحمد</a:t>
            </a:r>
            <a:endParaRPr lang="en-US" altLang="ar-SA" sz="2000" b="1"/>
          </a:p>
        </p:txBody>
      </p:sp>
      <p:sp>
        <p:nvSpPr>
          <p:cNvPr id="44" name="Text Box 200">
            <a:extLst>
              <a:ext uri="{FF2B5EF4-FFF2-40B4-BE49-F238E27FC236}">
                <a16:creationId xmlns:a16="http://schemas.microsoft.com/office/drawing/2014/main" id="{484F866E-11D7-FB5D-CA6C-79B316299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899" y="5402658"/>
            <a:ext cx="1079500" cy="39687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أحمد</a:t>
            </a:r>
            <a:endParaRPr lang="en-US" altLang="ar-SA" sz="2000" b="1"/>
          </a:p>
        </p:txBody>
      </p:sp>
      <p:sp>
        <p:nvSpPr>
          <p:cNvPr id="45" name="Text Box 201">
            <a:extLst>
              <a:ext uri="{FF2B5EF4-FFF2-40B4-BE49-F238E27FC236}">
                <a16:creationId xmlns:a16="http://schemas.microsoft.com/office/drawing/2014/main" id="{73F4CB88-2475-27F5-A385-DA8F0D87C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424" y="4216795"/>
            <a:ext cx="1079500" cy="39687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محمد</a:t>
            </a:r>
            <a:endParaRPr lang="en-US" altLang="ar-SA" sz="2000" b="1"/>
          </a:p>
        </p:txBody>
      </p:sp>
      <p:sp>
        <p:nvSpPr>
          <p:cNvPr id="46" name="Text Box 202">
            <a:extLst>
              <a:ext uri="{FF2B5EF4-FFF2-40B4-BE49-F238E27FC236}">
                <a16:creationId xmlns:a16="http://schemas.microsoft.com/office/drawing/2014/main" id="{E422D336-1BB9-59F0-7C08-EBB073D30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424" y="4754958"/>
            <a:ext cx="1079500" cy="396875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أحمد</a:t>
            </a:r>
            <a:endParaRPr lang="en-US" altLang="ar-SA" sz="2000" b="1"/>
          </a:p>
        </p:txBody>
      </p:sp>
      <p:sp>
        <p:nvSpPr>
          <p:cNvPr id="47" name="Text Box 203">
            <a:extLst>
              <a:ext uri="{FF2B5EF4-FFF2-40B4-BE49-F238E27FC236}">
                <a16:creationId xmlns:a16="http://schemas.microsoft.com/office/drawing/2014/main" id="{F1F0C75B-B88E-8707-1183-2AD0B1B45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424" y="5296295"/>
            <a:ext cx="1079500" cy="3968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خالد</a:t>
            </a:r>
            <a:endParaRPr lang="en-US" altLang="ar-SA" sz="2000" b="1"/>
          </a:p>
        </p:txBody>
      </p:sp>
      <p:sp>
        <p:nvSpPr>
          <p:cNvPr id="48" name="Text Box 204">
            <a:extLst>
              <a:ext uri="{FF2B5EF4-FFF2-40B4-BE49-F238E27FC236}">
                <a16:creationId xmlns:a16="http://schemas.microsoft.com/office/drawing/2014/main" id="{387963E6-0EAE-DEA2-EF7F-D1ED7D843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099" y="6158308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عدد الطرق =</a:t>
            </a:r>
            <a:endParaRPr lang="en-US" altLang="ar-SA" sz="2000" b="1"/>
          </a:p>
        </p:txBody>
      </p:sp>
      <p:sp>
        <p:nvSpPr>
          <p:cNvPr id="49" name="Text Box 205">
            <a:extLst>
              <a:ext uri="{FF2B5EF4-FFF2-40B4-BE49-F238E27FC236}">
                <a16:creationId xmlns:a16="http://schemas.microsoft.com/office/drawing/2014/main" id="{9464226B-9317-EA0B-7AD8-C95A0D56B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211" y="6158308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>
                <a:solidFill>
                  <a:schemeClr val="accent2"/>
                </a:solidFill>
              </a:rPr>
              <a:t>٦ طرق</a:t>
            </a:r>
            <a:endParaRPr lang="en-US" altLang="ar-SA" sz="20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90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0D301D-1431-5A1C-A77F-099091690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210" y="852991"/>
            <a:ext cx="8389938" cy="1079500"/>
          </a:xfrm>
          <a:prstGeom prst="rect">
            <a:avLst/>
          </a:prstGeom>
          <a:solidFill>
            <a:srgbClr val="99CCFF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يعيش الأصدقاء سعيد ، محمد ، علي ، عبد الغني ، في مدن مختلفة هي : جدة ومكة وأبها والقريات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وفي العطلة زار محمد وسعيد صديقهما عبدالغني في جدة ، بينما فضل علي البقاء في أبها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فمن الذي يسكن منهم في مكة علما بأن محمدا يعيش في أقصى الشمال ؟</a:t>
            </a:r>
            <a:endParaRPr lang="en-US" altLang="ar-SA" sz="2000" b="1"/>
          </a:p>
        </p:txBody>
      </p:sp>
      <p:sp>
        <p:nvSpPr>
          <p:cNvPr id="4" name="Text Box 53">
            <a:extLst>
              <a:ext uri="{FF2B5EF4-FFF2-40B4-BE49-F238E27FC236}">
                <a16:creationId xmlns:a16="http://schemas.microsoft.com/office/drawing/2014/main" id="{EC39467C-CD27-993D-5949-B25DBAD39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260" y="2076953"/>
            <a:ext cx="3638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زار محمد وسعيد صديقهما عبدالغني في </a:t>
            </a:r>
            <a:r>
              <a:rPr lang="ar-SA" altLang="ar-SA" sz="2800" b="1">
                <a:solidFill>
                  <a:srgbClr val="FF0000"/>
                </a:solidFill>
              </a:rPr>
              <a:t>جدة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pic>
        <p:nvPicPr>
          <p:cNvPr id="5" name="Picture 54">
            <a:extLst>
              <a:ext uri="{FF2B5EF4-FFF2-40B4-BE49-F238E27FC236}">
                <a16:creationId xmlns:a16="http://schemas.microsoft.com/office/drawing/2014/main" id="{B69BB70F-027B-4316-E5BF-8D1881B8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98" y="59241"/>
            <a:ext cx="37242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7">
            <a:extLst>
              <a:ext uri="{FF2B5EF4-FFF2-40B4-BE49-F238E27FC236}">
                <a16:creationId xmlns:a16="http://schemas.microsoft.com/office/drawing/2014/main" id="{EF2DB095-0654-1D15-E85A-A75F32B5D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5385" y="4235953"/>
            <a:ext cx="1582738" cy="39687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سعيد</a:t>
            </a:r>
            <a:endParaRPr lang="en-US" altLang="ar-SA" sz="2000" b="1"/>
          </a:p>
        </p:txBody>
      </p:sp>
      <p:grpSp>
        <p:nvGrpSpPr>
          <p:cNvPr id="11" name="Group 100">
            <a:extLst>
              <a:ext uri="{FF2B5EF4-FFF2-40B4-BE49-F238E27FC236}">
                <a16:creationId xmlns:a16="http://schemas.microsoft.com/office/drawing/2014/main" id="{334CE8AA-5537-4A39-A550-FEE79A07F181}"/>
              </a:ext>
            </a:extLst>
          </p:cNvPr>
          <p:cNvGrpSpPr>
            <a:grpSpLocks/>
          </p:cNvGrpSpPr>
          <p:nvPr/>
        </p:nvGrpSpPr>
        <p:grpSpPr bwMode="auto">
          <a:xfrm>
            <a:off x="8558873" y="4639178"/>
            <a:ext cx="1655762" cy="1728788"/>
            <a:chOff x="4355" y="2364"/>
            <a:chExt cx="1043" cy="1089"/>
          </a:xfrm>
        </p:grpSpPr>
        <p:pic>
          <p:nvPicPr>
            <p:cNvPr id="13" name="Picture 92">
              <a:extLst>
                <a:ext uri="{FF2B5EF4-FFF2-40B4-BE49-F238E27FC236}">
                  <a16:creationId xmlns:a16="http://schemas.microsoft.com/office/drawing/2014/main" id="{613C8605-85A0-BC5A-2CEF-C9CA2D72E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" y="2364"/>
              <a:ext cx="1043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96">
              <a:extLst>
                <a:ext uri="{FF2B5EF4-FFF2-40B4-BE49-F238E27FC236}">
                  <a16:creationId xmlns:a16="http://schemas.microsoft.com/office/drawing/2014/main" id="{8CD40C04-2FB1-E727-A26A-983D10718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3181"/>
              <a:ext cx="1020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/>
                <a:t>مكة المكرمة</a:t>
              </a:r>
              <a:endParaRPr lang="en-US" altLang="ar-SA" sz="2000" b="1"/>
            </a:p>
          </p:txBody>
        </p:sp>
      </p:grpSp>
      <p:grpSp>
        <p:nvGrpSpPr>
          <p:cNvPr id="16" name="Group 109">
            <a:extLst>
              <a:ext uri="{FF2B5EF4-FFF2-40B4-BE49-F238E27FC236}">
                <a16:creationId xmlns:a16="http://schemas.microsoft.com/office/drawing/2014/main" id="{6D4EE092-CAA5-F7A2-896B-D4269033F692}"/>
              </a:ext>
            </a:extLst>
          </p:cNvPr>
          <p:cNvGrpSpPr>
            <a:grpSpLocks/>
          </p:cNvGrpSpPr>
          <p:nvPr/>
        </p:nvGrpSpPr>
        <p:grpSpPr bwMode="auto">
          <a:xfrm>
            <a:off x="6361773" y="4659816"/>
            <a:ext cx="1692275" cy="1722437"/>
            <a:chOff x="3061" y="2971"/>
            <a:chExt cx="1066" cy="1085"/>
          </a:xfrm>
        </p:grpSpPr>
        <p:pic>
          <p:nvPicPr>
            <p:cNvPr id="17" name="Picture 93">
              <a:extLst>
                <a:ext uri="{FF2B5EF4-FFF2-40B4-BE49-F238E27FC236}">
                  <a16:creationId xmlns:a16="http://schemas.microsoft.com/office/drawing/2014/main" id="{EDE2722B-BB9F-7DB2-8582-B78139C1E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971"/>
              <a:ext cx="1066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97">
              <a:extLst>
                <a:ext uri="{FF2B5EF4-FFF2-40B4-BE49-F238E27FC236}">
                  <a16:creationId xmlns:a16="http://schemas.microsoft.com/office/drawing/2014/main" id="{CEC99C44-CF6B-71A5-983D-75484E67E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" y="3784"/>
              <a:ext cx="1028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/>
                <a:t>أبها</a:t>
              </a:r>
              <a:endParaRPr lang="en-US" altLang="ar-SA" sz="2000" b="1"/>
            </a:p>
          </p:txBody>
        </p:sp>
      </p:grpSp>
      <p:grpSp>
        <p:nvGrpSpPr>
          <p:cNvPr id="19" name="Group 102">
            <a:extLst>
              <a:ext uri="{FF2B5EF4-FFF2-40B4-BE49-F238E27FC236}">
                <a16:creationId xmlns:a16="http://schemas.microsoft.com/office/drawing/2014/main" id="{352D513F-2AF0-D60B-2341-3498F059D662}"/>
              </a:ext>
            </a:extLst>
          </p:cNvPr>
          <p:cNvGrpSpPr>
            <a:grpSpLocks/>
          </p:cNvGrpSpPr>
          <p:nvPr/>
        </p:nvGrpSpPr>
        <p:grpSpPr bwMode="auto">
          <a:xfrm>
            <a:off x="4202773" y="4675691"/>
            <a:ext cx="1692275" cy="1692275"/>
            <a:chOff x="1669" y="2387"/>
            <a:chExt cx="1066" cy="1066"/>
          </a:xfrm>
        </p:grpSpPr>
        <p:pic>
          <p:nvPicPr>
            <p:cNvPr id="20" name="Picture 94">
              <a:extLst>
                <a:ext uri="{FF2B5EF4-FFF2-40B4-BE49-F238E27FC236}">
                  <a16:creationId xmlns:a16="http://schemas.microsoft.com/office/drawing/2014/main" id="{12FCFF92-0BF2-2A87-67FC-2DFF04559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" y="2387"/>
              <a:ext cx="1066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98">
              <a:extLst>
                <a:ext uri="{FF2B5EF4-FFF2-40B4-BE49-F238E27FC236}">
                  <a16:creationId xmlns:a16="http://schemas.microsoft.com/office/drawing/2014/main" id="{BF14EB83-D7BB-25CB-4CAA-8243197F2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8" y="3181"/>
              <a:ext cx="1020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/>
                <a:t>جدة</a:t>
              </a:r>
              <a:endParaRPr lang="en-US" altLang="ar-SA" sz="2000" b="1"/>
            </a:p>
          </p:txBody>
        </p:sp>
      </p:grpSp>
      <p:grpSp>
        <p:nvGrpSpPr>
          <p:cNvPr id="22" name="Group 103">
            <a:extLst>
              <a:ext uri="{FF2B5EF4-FFF2-40B4-BE49-F238E27FC236}">
                <a16:creationId xmlns:a16="http://schemas.microsoft.com/office/drawing/2014/main" id="{D38E1C9B-B31F-FE8E-83CD-88EE97A1317C}"/>
              </a:ext>
            </a:extLst>
          </p:cNvPr>
          <p:cNvGrpSpPr>
            <a:grpSpLocks/>
          </p:cNvGrpSpPr>
          <p:nvPr/>
        </p:nvGrpSpPr>
        <p:grpSpPr bwMode="auto">
          <a:xfrm>
            <a:off x="1970748" y="4675691"/>
            <a:ext cx="1720850" cy="1749425"/>
            <a:chOff x="295" y="2387"/>
            <a:chExt cx="1084" cy="1102"/>
          </a:xfrm>
        </p:grpSpPr>
        <p:pic>
          <p:nvPicPr>
            <p:cNvPr id="23" name="Picture 95">
              <a:extLst>
                <a:ext uri="{FF2B5EF4-FFF2-40B4-BE49-F238E27FC236}">
                  <a16:creationId xmlns:a16="http://schemas.microsoft.com/office/drawing/2014/main" id="{F3E87BCD-8E05-B3F1-CCE5-0ACAD14FF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387"/>
              <a:ext cx="1084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99">
              <a:extLst>
                <a:ext uri="{FF2B5EF4-FFF2-40B4-BE49-F238E27FC236}">
                  <a16:creationId xmlns:a16="http://schemas.microsoft.com/office/drawing/2014/main" id="{985A48E7-3814-BF7E-CB74-92FEA82B4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" y="3217"/>
              <a:ext cx="1020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000" b="1"/>
                <a:t>القريات</a:t>
              </a:r>
              <a:endParaRPr lang="en-US" altLang="ar-SA" sz="2000" b="1"/>
            </a:p>
          </p:txBody>
        </p:sp>
      </p:grpSp>
      <p:sp>
        <p:nvSpPr>
          <p:cNvPr id="25" name="Text Box 104">
            <a:extLst>
              <a:ext uri="{FF2B5EF4-FFF2-40B4-BE49-F238E27FC236}">
                <a16:creationId xmlns:a16="http://schemas.microsoft.com/office/drawing/2014/main" id="{AEC6EAE7-3E8D-C1C8-D533-9B428DC9E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060" y="4264528"/>
            <a:ext cx="1657350" cy="39687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علي</a:t>
            </a:r>
            <a:endParaRPr lang="en-US" altLang="ar-SA" sz="2000" b="1"/>
          </a:p>
        </p:txBody>
      </p:sp>
      <p:sp>
        <p:nvSpPr>
          <p:cNvPr id="26" name="Text Box 105">
            <a:extLst>
              <a:ext uri="{FF2B5EF4-FFF2-40B4-BE49-F238E27FC236}">
                <a16:creationId xmlns:a16="http://schemas.microsoft.com/office/drawing/2014/main" id="{5562CC30-A3A7-E2F8-185F-6068A8685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698" y="4264528"/>
            <a:ext cx="1620837" cy="39687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عبدالغني</a:t>
            </a:r>
            <a:endParaRPr lang="en-US" altLang="ar-SA" sz="2000" b="1"/>
          </a:p>
        </p:txBody>
      </p:sp>
      <p:sp>
        <p:nvSpPr>
          <p:cNvPr id="27" name="Text Box 106">
            <a:extLst>
              <a:ext uri="{FF2B5EF4-FFF2-40B4-BE49-F238E27FC236}">
                <a16:creationId xmlns:a16="http://schemas.microsoft.com/office/drawing/2014/main" id="{ACBB6AC2-E12C-32A0-DADD-16F6944F7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035" y="4293103"/>
            <a:ext cx="1655763" cy="396875"/>
          </a:xfrm>
          <a:prstGeom prst="rect">
            <a:avLst/>
          </a:pr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محمد</a:t>
            </a:r>
            <a:endParaRPr lang="en-US" altLang="ar-SA" sz="2000" b="1"/>
          </a:p>
        </p:txBody>
      </p:sp>
      <p:sp>
        <p:nvSpPr>
          <p:cNvPr id="28" name="Text Box 107">
            <a:extLst>
              <a:ext uri="{FF2B5EF4-FFF2-40B4-BE49-F238E27FC236}">
                <a16:creationId xmlns:a16="http://schemas.microsoft.com/office/drawing/2014/main" id="{7AB36C2B-DBC5-2F23-D633-1711FE39E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260" y="2616703"/>
            <a:ext cx="3638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فضل علي البقاء في </a:t>
            </a:r>
            <a:r>
              <a:rPr lang="ar-SA" altLang="ar-SA" sz="2800" b="1">
                <a:solidFill>
                  <a:srgbClr val="FF0000"/>
                </a:solidFill>
              </a:rPr>
              <a:t>أبها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  <p:sp>
        <p:nvSpPr>
          <p:cNvPr id="29" name="Text Box 108">
            <a:extLst>
              <a:ext uri="{FF2B5EF4-FFF2-40B4-BE49-F238E27FC236}">
                <a16:creationId xmlns:a16="http://schemas.microsoft.com/office/drawing/2014/main" id="{A3A51F30-3A5B-B276-B6FE-74A58922A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260" y="3156453"/>
            <a:ext cx="3638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/>
              <a:t>محمد يعيش في أقصى  </a:t>
            </a:r>
            <a:r>
              <a:rPr lang="ar-SA" altLang="ar-SA" sz="2800" b="1">
                <a:solidFill>
                  <a:srgbClr val="FF0000"/>
                </a:solidFill>
              </a:rPr>
              <a:t>الشمال</a:t>
            </a:r>
            <a:endParaRPr lang="en-US" altLang="ar-SA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36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863</Words>
  <Application>Microsoft Macintosh PowerPoint</Application>
  <PresentationFormat>شاشة عريضة</PresentationFormat>
  <Paragraphs>405</Paragraphs>
  <Slides>14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6" baseType="lpstr">
      <vt:lpstr>Arial Unicode MS</vt:lpstr>
      <vt:lpstr>18 Khebrat Musamim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53</cp:revision>
  <dcterms:created xsi:type="dcterms:W3CDTF">2021-08-28T07:17:54Z</dcterms:created>
  <dcterms:modified xsi:type="dcterms:W3CDTF">2023-03-01T07:03:09Z</dcterms:modified>
</cp:coreProperties>
</file>